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76" r:id="rId3"/>
    <p:sldId id="268" r:id="rId4"/>
    <p:sldId id="362" r:id="rId5"/>
    <p:sldId id="261" r:id="rId6"/>
    <p:sldId id="269" r:id="rId7"/>
    <p:sldId id="357" r:id="rId8"/>
    <p:sldId id="292" r:id="rId9"/>
    <p:sldId id="300" r:id="rId10"/>
    <p:sldId id="293" r:id="rId11"/>
    <p:sldId id="294" r:id="rId12"/>
    <p:sldId id="298" r:id="rId13"/>
    <p:sldId id="296" r:id="rId14"/>
    <p:sldId id="297" r:id="rId15"/>
    <p:sldId id="303" r:id="rId16"/>
    <p:sldId id="304" r:id="rId17"/>
    <p:sldId id="305" r:id="rId18"/>
    <p:sldId id="306" r:id="rId19"/>
    <p:sldId id="307" r:id="rId20"/>
    <p:sldId id="361" r:id="rId21"/>
    <p:sldId id="295" r:id="rId22"/>
    <p:sldId id="320" r:id="rId23"/>
    <p:sldId id="275" r:id="rId24"/>
    <p:sldId id="308" r:id="rId25"/>
    <p:sldId id="281" r:id="rId26"/>
    <p:sldId id="279" r:id="rId27"/>
    <p:sldId id="321" r:id="rId28"/>
    <p:sldId id="323" r:id="rId29"/>
    <p:sldId id="322" r:id="rId30"/>
    <p:sldId id="324" r:id="rId31"/>
    <p:sldId id="326" r:id="rId32"/>
    <p:sldId id="325" r:id="rId33"/>
    <p:sldId id="309" r:id="rId34"/>
    <p:sldId id="277" r:id="rId35"/>
    <p:sldId id="270" r:id="rId36"/>
    <p:sldId id="274" r:id="rId37"/>
    <p:sldId id="271" r:id="rId38"/>
    <p:sldId id="272" r:id="rId39"/>
    <p:sldId id="312" r:id="rId40"/>
    <p:sldId id="288" r:id="rId41"/>
    <p:sldId id="329" r:id="rId42"/>
    <p:sldId id="352" r:id="rId43"/>
    <p:sldId id="353" r:id="rId44"/>
    <p:sldId id="310" r:id="rId45"/>
    <p:sldId id="311" r:id="rId46"/>
    <p:sldId id="318" r:id="rId47"/>
    <p:sldId id="334" r:id="rId48"/>
    <p:sldId id="331" r:id="rId49"/>
    <p:sldId id="332" r:id="rId50"/>
    <p:sldId id="333" r:id="rId51"/>
    <p:sldId id="338" r:id="rId52"/>
    <p:sldId id="337" r:id="rId53"/>
    <p:sldId id="335" r:id="rId54"/>
    <p:sldId id="336" r:id="rId55"/>
    <p:sldId id="301" r:id="rId56"/>
    <p:sldId id="341" r:id="rId57"/>
    <p:sldId id="313" r:id="rId58"/>
    <p:sldId id="314" r:id="rId59"/>
    <p:sldId id="319" r:id="rId60"/>
    <p:sldId id="315" r:id="rId61"/>
    <p:sldId id="340" r:id="rId62"/>
    <p:sldId id="316" r:id="rId63"/>
    <p:sldId id="317" r:id="rId64"/>
    <p:sldId id="339" r:id="rId65"/>
    <p:sldId id="354" r:id="rId66"/>
    <p:sldId id="355" r:id="rId67"/>
    <p:sldId id="356" r:id="rId68"/>
    <p:sldId id="342" r:id="rId69"/>
    <p:sldId id="343" r:id="rId70"/>
    <p:sldId id="346" r:id="rId71"/>
    <p:sldId id="347" r:id="rId72"/>
    <p:sldId id="345" r:id="rId73"/>
    <p:sldId id="348" r:id="rId74"/>
    <p:sldId id="349" r:id="rId75"/>
    <p:sldId id="327" r:id="rId76"/>
    <p:sldId id="328" r:id="rId77"/>
    <p:sldId id="330" r:id="rId78"/>
    <p:sldId id="350" r:id="rId79"/>
    <p:sldId id="351" r:id="rId80"/>
    <p:sldId id="273" r:id="rId81"/>
    <p:sldId id="284" r:id="rId82"/>
    <p:sldId id="280" r:id="rId83"/>
    <p:sldId id="286" r:id="rId84"/>
    <p:sldId id="283" r:id="rId85"/>
    <p:sldId id="285" r:id="rId86"/>
    <p:sldId id="358" r:id="rId87"/>
    <p:sldId id="359" r:id="rId88"/>
    <p:sldId id="360" r:id="rId89"/>
    <p:sldId id="25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DDF35-9F86-4EC7-BB5F-A76171FC86E9}" v="1" dt="2021-05-04T03:23:11.66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9" autoAdjust="0"/>
    <p:restoredTop sz="83304" autoAdjust="0"/>
  </p:normalViewPr>
  <p:slideViewPr>
    <p:cSldViewPr snapToGrid="0">
      <p:cViewPr varScale="1">
        <p:scale>
          <a:sx n="91" d="100"/>
          <a:sy n="91" d="100"/>
        </p:scale>
        <p:origin x="67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80DDF35-9F86-4EC7-BB5F-A76171FC86E9}"/>
    <pc:docChg chg="undo custSel addSld delSld modSld">
      <pc:chgData name="Weifeng Xu" userId="e7aed605-a3dd-4d5a-a692-a87037af107b" providerId="ADAL" clId="{980DDF35-9F86-4EC7-BB5F-A76171FC86E9}" dt="2021-05-06T21:19:31.085" v="393" actId="20577"/>
      <pc:docMkLst>
        <pc:docMk/>
      </pc:docMkLst>
      <pc:sldChg chg="modNotesTx">
        <pc:chgData name="Weifeng Xu" userId="e7aed605-a3dd-4d5a-a692-a87037af107b" providerId="ADAL" clId="{980DDF35-9F86-4EC7-BB5F-A76171FC86E9}" dt="2021-05-06T21:19:31.085" v="393" actId="20577"/>
        <pc:sldMkLst>
          <pc:docMk/>
          <pc:sldMk cId="293504700" sldId="261"/>
        </pc:sldMkLst>
      </pc:sldChg>
      <pc:sldChg chg="addSp modSp mod">
        <pc:chgData name="Weifeng Xu" userId="e7aed605-a3dd-4d5a-a692-a87037af107b" providerId="ADAL" clId="{980DDF35-9F86-4EC7-BB5F-A76171FC86E9}" dt="2021-05-04T03:37:55.508" v="388" actId="20577"/>
        <pc:sldMkLst>
          <pc:docMk/>
          <pc:sldMk cId="2057685942" sldId="268"/>
        </pc:sldMkLst>
        <pc:spChg chg="add mod">
          <ac:chgData name="Weifeng Xu" userId="e7aed605-a3dd-4d5a-a692-a87037af107b" providerId="ADAL" clId="{980DDF35-9F86-4EC7-BB5F-A76171FC86E9}" dt="2021-05-04T03:37:55.508" v="388" actId="20577"/>
          <ac:spMkLst>
            <pc:docMk/>
            <pc:sldMk cId="2057685942" sldId="268"/>
            <ac:spMk id="10" creationId="{F8FA9A2F-CDBD-4753-B219-6C9422E751E3}"/>
          </ac:spMkLst>
        </pc:spChg>
      </pc:sldChg>
      <pc:sldChg chg="addSp modSp new mod modNotesTx">
        <pc:chgData name="Weifeng Xu" userId="e7aed605-a3dd-4d5a-a692-a87037af107b" providerId="ADAL" clId="{980DDF35-9F86-4EC7-BB5F-A76171FC86E9}" dt="2021-05-04T03:36:55.261" v="302" actId="20577"/>
        <pc:sldMkLst>
          <pc:docMk/>
          <pc:sldMk cId="1604055055" sldId="362"/>
        </pc:sldMkLst>
        <pc:spChg chg="mod">
          <ac:chgData name="Weifeng Xu" userId="e7aed605-a3dd-4d5a-a692-a87037af107b" providerId="ADAL" clId="{980DDF35-9F86-4EC7-BB5F-A76171FC86E9}" dt="2021-05-04T03:36:55.261" v="302" actId="20577"/>
          <ac:spMkLst>
            <pc:docMk/>
            <pc:sldMk cId="1604055055" sldId="362"/>
            <ac:spMk id="2" creationId="{A1EA33A0-CA66-4C3C-83E9-ADB2E844B873}"/>
          </ac:spMkLst>
        </pc:spChg>
        <pc:spChg chg="add mod">
          <ac:chgData name="Weifeng Xu" userId="e7aed605-a3dd-4d5a-a692-a87037af107b" providerId="ADAL" clId="{980DDF35-9F86-4EC7-BB5F-A76171FC86E9}" dt="2021-05-04T03:36:40.369" v="301" actId="207"/>
          <ac:spMkLst>
            <pc:docMk/>
            <pc:sldMk cId="1604055055" sldId="362"/>
            <ac:spMk id="7" creationId="{D9CF47DD-89B8-4339-92B2-FB022E67F67A}"/>
          </ac:spMkLst>
        </pc:spChg>
        <pc:picChg chg="add mod">
          <ac:chgData name="Weifeng Xu" userId="e7aed605-a3dd-4d5a-a692-a87037af107b" providerId="ADAL" clId="{980DDF35-9F86-4EC7-BB5F-A76171FC86E9}" dt="2021-05-04T03:15:01.051" v="113" actId="1076"/>
          <ac:picMkLst>
            <pc:docMk/>
            <pc:sldMk cId="1604055055" sldId="362"/>
            <ac:picMk id="4" creationId="{CF624FAF-43C5-419A-8D57-6B8543C8B849}"/>
          </ac:picMkLst>
        </pc:picChg>
        <pc:picChg chg="add mod">
          <ac:chgData name="Weifeng Xu" userId="e7aed605-a3dd-4d5a-a692-a87037af107b" providerId="ADAL" clId="{980DDF35-9F86-4EC7-BB5F-A76171FC86E9}" dt="2021-05-04T03:19:41.338" v="146" actId="1076"/>
          <ac:picMkLst>
            <pc:docMk/>
            <pc:sldMk cId="1604055055" sldId="362"/>
            <ac:picMk id="6" creationId="{48FCC0A0-1779-4DA6-910E-FA1F6318420A}"/>
          </ac:picMkLst>
        </pc:picChg>
      </pc:sldChg>
      <pc:sldChg chg="addSp delSp modSp new del mod setBg modClrScheme chgLayout">
        <pc:chgData name="Weifeng Xu" userId="e7aed605-a3dd-4d5a-a692-a87037af107b" providerId="ADAL" clId="{980DDF35-9F86-4EC7-BB5F-A76171FC86E9}" dt="2021-05-04T02:51:01.723" v="9" actId="47"/>
        <pc:sldMkLst>
          <pc:docMk/>
          <pc:sldMk cId="2005759558" sldId="362"/>
        </pc:sldMkLst>
        <pc:spChg chg="del">
          <ac:chgData name="Weifeng Xu" userId="e7aed605-a3dd-4d5a-a692-a87037af107b" providerId="ADAL" clId="{980DDF35-9F86-4EC7-BB5F-A76171FC86E9}" dt="2021-05-04T01:37:14.465" v="1" actId="700"/>
          <ac:spMkLst>
            <pc:docMk/>
            <pc:sldMk cId="2005759558" sldId="362"/>
            <ac:spMk id="2" creationId="{4FAB76D5-E83F-4E89-85F5-F8EECA9DA1F6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9" creationId="{32BC26D8-82FB-445E-AA49-62A77D7C1EE0}"/>
          </ac:spMkLst>
        </pc:spChg>
        <pc:spChg chg="add del">
          <ac:chgData name="Weifeng Xu" userId="e7aed605-a3dd-4d5a-a692-a87037af107b" providerId="ADAL" clId="{980DDF35-9F86-4EC7-BB5F-A76171FC86E9}" dt="2021-05-04T01:38:02.105" v="5" actId="26606"/>
          <ac:spMkLst>
            <pc:docMk/>
            <pc:sldMk cId="2005759558" sldId="362"/>
            <ac:spMk id="11" creationId="{CB44330D-EA18-4254-AA95-EB49948539B8}"/>
          </ac:spMkLst>
        </pc:spChg>
        <pc:picChg chg="add del mod">
          <ac:chgData name="Weifeng Xu" userId="e7aed605-a3dd-4d5a-a692-a87037af107b" providerId="ADAL" clId="{980DDF35-9F86-4EC7-BB5F-A76171FC86E9}" dt="2021-05-04T02:50:56.835" v="8" actId="478"/>
          <ac:picMkLst>
            <pc:docMk/>
            <pc:sldMk cId="2005759558" sldId="362"/>
            <ac:picMk id="4" creationId="{0B7EE33C-F770-4421-A14B-ADF99E29F18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01E15-DD5E-49D3-9573-1726199D6D9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18A53-4CFB-4762-9CF5-796DFDD4EEA7}">
      <dgm:prSet phldrT="[Text]" custT="1"/>
      <dgm:spPr/>
      <dgm:t>
        <a:bodyPr/>
        <a:lstStyle/>
        <a:p>
          <a:r>
            <a:rPr lang="en-US" sz="1800" dirty="0"/>
            <a:t>Chrome.exe downloads: </a:t>
          </a:r>
        </a:p>
        <a:p>
          <a:r>
            <a:rPr lang="en-US" sz="1800" dirty="0"/>
            <a:t>2019-</a:t>
          </a:r>
          <a:r>
            <a:rPr lang="en-US" sz="1800" dirty="0">
              <a:solidFill>
                <a:srgbClr val="92D050"/>
              </a:solidFill>
            </a:rPr>
            <a:t>01-04 </a:t>
          </a:r>
          <a:r>
            <a:rPr lang="en-US" sz="1800" dirty="0"/>
            <a:t>16:05:12 </a:t>
          </a:r>
        </a:p>
      </dgm:t>
    </dgm:pt>
    <dgm:pt modelId="{B8D4001A-C690-4F9D-BD6D-5EBCF4E53A28}" type="parTrans" cxnId="{B7EF67D8-E1C4-47FD-B609-DA52FA4480CF}">
      <dgm:prSet/>
      <dgm:spPr/>
      <dgm:t>
        <a:bodyPr/>
        <a:lstStyle/>
        <a:p>
          <a:endParaRPr lang="en-US"/>
        </a:p>
      </dgm:t>
    </dgm:pt>
    <dgm:pt modelId="{DBDEAFE0-48A0-4330-B218-B3CDFBCCE3FA}" type="sibTrans" cxnId="{B7EF67D8-E1C4-47FD-B609-DA52FA4480CF}">
      <dgm:prSet/>
      <dgm:spPr/>
      <dgm:t>
        <a:bodyPr/>
        <a:lstStyle/>
        <a:p>
          <a:endParaRPr lang="en-US"/>
        </a:p>
      </dgm:t>
    </dgm:pt>
    <dgm:pt modelId="{C4BD86F0-AA15-4A0C-B1F3-FC38B0CA119D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First review download folder</a:t>
          </a:r>
        </a:p>
        <a:p>
          <a:r>
            <a:rPr lang="en-US" sz="1800" dirty="0">
              <a:solidFill>
                <a:schemeClr val="tx1"/>
              </a:solidFill>
            </a:rPr>
            <a:t>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>
              <a:solidFill>
                <a:schemeClr val="tx1"/>
              </a:solidFill>
            </a:rPr>
            <a:t> </a:t>
          </a:r>
          <a:r>
            <a:rPr lang="en-US" sz="1800" dirty="0">
              <a:solidFill>
                <a:srgbClr val="FF0000"/>
              </a:solidFill>
            </a:rPr>
            <a:t>14:49:</a:t>
          </a:r>
          <a:r>
            <a:rPr lang="en-US" sz="1800" dirty="0">
              <a:solidFill>
                <a:schemeClr val="tx1"/>
              </a:solidFill>
            </a:rPr>
            <a:t>40 UTC</a:t>
          </a:r>
        </a:p>
      </dgm:t>
    </dgm:pt>
    <dgm:pt modelId="{B52B4E60-5920-4EB1-BD18-39179AB33C64}" type="parTrans" cxnId="{BF2F948F-205E-4610-82BD-3F117595B326}">
      <dgm:prSet/>
      <dgm:spPr/>
      <dgm:t>
        <a:bodyPr/>
        <a:lstStyle/>
        <a:p>
          <a:endParaRPr lang="en-US"/>
        </a:p>
      </dgm:t>
    </dgm:pt>
    <dgm:pt modelId="{6DFD956D-E609-4701-8432-979D888984A1}" type="sibTrans" cxnId="{BF2F948F-205E-4610-82BD-3F117595B326}">
      <dgm:prSet/>
      <dgm:spPr/>
      <dgm:t>
        <a:bodyPr/>
        <a:lstStyle/>
        <a:p>
          <a:endParaRPr lang="en-US"/>
        </a:p>
      </dgm:t>
    </dgm:pt>
    <dgm:pt modelId="{62F163BF-FF2B-453C-B16D-B0B7CCDF0703}">
      <dgm:prSet phldrT="[Text]" custT="1"/>
      <dgm:spPr/>
      <dgm:t>
        <a:bodyPr/>
        <a:lstStyle/>
        <a:p>
          <a:r>
            <a:rPr lang="en-US" sz="1800" dirty="0"/>
            <a:t>USB plugged in: 2019-</a:t>
          </a:r>
          <a:r>
            <a:rPr lang="en-US" sz="1800" dirty="0">
              <a:solidFill>
                <a:srgbClr val="92D050"/>
              </a:solidFill>
            </a:rPr>
            <a:t>01-06</a:t>
          </a:r>
          <a:r>
            <a:rPr lang="en-US" sz="1800" dirty="0"/>
            <a:t> </a:t>
          </a:r>
          <a:r>
            <a:rPr lang="en-US" sz="1800" dirty="0">
              <a:solidFill>
                <a:srgbClr val="FF0000"/>
              </a:solidFill>
            </a:rPr>
            <a:t>15:02</a:t>
          </a:r>
          <a:r>
            <a:rPr lang="en-US" sz="1800" dirty="0"/>
            <a:t>:54 UTC</a:t>
          </a:r>
        </a:p>
        <a:p>
          <a:r>
            <a:rPr lang="en-US" sz="1800" dirty="0"/>
            <a:t>USB assigned to F volume: 2019-</a:t>
          </a:r>
          <a:r>
            <a:rPr lang="en-US" sz="1800" dirty="0">
              <a:solidFill>
                <a:srgbClr val="92D050"/>
              </a:solidFill>
            </a:rPr>
            <a:t>01-06 </a:t>
          </a:r>
          <a:r>
            <a:rPr lang="en-US" sz="1800" dirty="0">
              <a:solidFill>
                <a:srgbClr val="FF0000"/>
              </a:solidFill>
            </a:rPr>
            <a:t>15:03</a:t>
          </a:r>
          <a:r>
            <a:rPr lang="en-US" sz="1800" dirty="0"/>
            <a:t>:06 UTC</a:t>
          </a:r>
        </a:p>
      </dgm:t>
    </dgm:pt>
    <dgm:pt modelId="{8B3A51EE-CB99-4C69-9BBD-C89CC7F1433C}" type="parTrans" cxnId="{111B8757-7C6D-4B48-8C07-57D5854F982C}">
      <dgm:prSet/>
      <dgm:spPr/>
      <dgm:t>
        <a:bodyPr/>
        <a:lstStyle/>
        <a:p>
          <a:endParaRPr lang="en-US"/>
        </a:p>
      </dgm:t>
    </dgm:pt>
    <dgm:pt modelId="{A8E74576-26F2-4244-AAA8-E260A62BC416}" type="sibTrans" cxnId="{111B8757-7C6D-4B48-8C07-57D5854F982C}">
      <dgm:prSet/>
      <dgm:spPr/>
      <dgm:t>
        <a:bodyPr/>
        <a:lstStyle/>
        <a:p>
          <a:endParaRPr lang="en-US"/>
        </a:p>
      </dgm:t>
    </dgm:pt>
    <dgm:pt modelId="{4283BC2C-5D1A-4656-A7B4-F49E6B71EF54}">
      <dgm:prSet phldrT="[Text]" custT="1"/>
      <dgm:spPr/>
      <dgm:t>
        <a:bodyPr/>
        <a:lstStyle/>
        <a:p>
          <a:r>
            <a:rPr lang="en-US" sz="1600" dirty="0"/>
            <a:t>Command Prompt with Copy command</a:t>
          </a:r>
        </a:p>
        <a:p>
          <a:r>
            <a:rPr lang="en-US" sz="1600" dirty="0"/>
            <a:t>: 2019-</a:t>
          </a:r>
          <a:r>
            <a:rPr lang="en-US" sz="1600" dirty="0">
              <a:solidFill>
                <a:srgbClr val="92D050"/>
              </a:solidFill>
            </a:rPr>
            <a:t>01-06 </a:t>
          </a:r>
          <a:r>
            <a:rPr lang="en-US" sz="1600" dirty="0">
              <a:solidFill>
                <a:srgbClr val="FF0000"/>
              </a:solidFill>
            </a:rPr>
            <a:t>15:06:</a:t>
          </a:r>
          <a:r>
            <a:rPr lang="en-US" sz="1600" dirty="0"/>
            <a:t>11 UTC</a:t>
          </a:r>
        </a:p>
      </dgm:t>
    </dgm:pt>
    <dgm:pt modelId="{213C67CB-C3BB-4B3D-8BCD-F957A2E71BE8}" type="parTrans" cxnId="{AF5B19B0-D87C-475F-9C13-92ECE114731E}">
      <dgm:prSet/>
      <dgm:spPr/>
      <dgm:t>
        <a:bodyPr/>
        <a:lstStyle/>
        <a:p>
          <a:endParaRPr lang="en-US"/>
        </a:p>
      </dgm:t>
    </dgm:pt>
    <dgm:pt modelId="{24F1AB10-9DFE-4173-93B2-D5B9BF7ACD05}" type="sibTrans" cxnId="{AF5B19B0-D87C-475F-9C13-92ECE114731E}">
      <dgm:prSet/>
      <dgm:spPr/>
      <dgm:t>
        <a:bodyPr/>
        <a:lstStyle/>
        <a:p>
          <a:endParaRPr lang="en-US"/>
        </a:p>
      </dgm:t>
    </dgm:pt>
    <dgm:pt modelId="{A7203C28-04C0-4DD8-9990-3919295CDC9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Last review download folder</a:t>
          </a:r>
        </a:p>
        <a:p>
          <a:r>
            <a:rPr lang="en-US" dirty="0">
              <a:solidFill>
                <a:schemeClr val="tx1"/>
              </a:solidFill>
            </a:rPr>
            <a:t>: 2019-</a:t>
          </a:r>
          <a:r>
            <a:rPr lang="en-US" dirty="0">
              <a:solidFill>
                <a:srgbClr val="92D050"/>
              </a:solidFill>
            </a:rPr>
            <a:t>01-06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15:04:</a:t>
          </a:r>
          <a:r>
            <a:rPr lang="en-US" dirty="0">
              <a:solidFill>
                <a:schemeClr val="tx1"/>
              </a:solidFill>
            </a:rPr>
            <a:t>40 UTC</a:t>
          </a:r>
        </a:p>
      </dgm:t>
    </dgm:pt>
    <dgm:pt modelId="{BFD4C782-8427-4BC0-B54A-E1BD1561C941}" type="parTrans" cxnId="{BB9FC425-B240-478E-BBC7-F13C5E353884}">
      <dgm:prSet/>
      <dgm:spPr/>
      <dgm:t>
        <a:bodyPr/>
        <a:lstStyle/>
        <a:p>
          <a:endParaRPr lang="en-US"/>
        </a:p>
      </dgm:t>
    </dgm:pt>
    <dgm:pt modelId="{F617FF78-C027-4D86-B7BC-456313641F14}" type="sibTrans" cxnId="{BB9FC425-B240-478E-BBC7-F13C5E353884}">
      <dgm:prSet/>
      <dgm:spPr/>
      <dgm:t>
        <a:bodyPr/>
        <a:lstStyle/>
        <a:p>
          <a:endParaRPr lang="en-US"/>
        </a:p>
      </dgm:t>
    </dgm:pt>
    <dgm:pt modelId="{DD826A54-BF6D-44FA-82ED-66E43EF6C4EB}" type="pres">
      <dgm:prSet presAssocID="{1F501E15-DD5E-49D3-9573-1726199D6D9D}" presName="Name0" presStyleCnt="0">
        <dgm:presLayoutVars>
          <dgm:dir/>
          <dgm:resizeHandles val="exact"/>
        </dgm:presLayoutVars>
      </dgm:prSet>
      <dgm:spPr/>
    </dgm:pt>
    <dgm:pt modelId="{4A8CB078-AC24-493E-8DD6-53B0F3872703}" type="pres">
      <dgm:prSet presAssocID="{1F501E15-DD5E-49D3-9573-1726199D6D9D}" presName="arrow" presStyleLbl="bgShp" presStyleIdx="0" presStyleCnt="1"/>
      <dgm:spPr/>
    </dgm:pt>
    <dgm:pt modelId="{396F8958-9BCF-4FA7-B6CF-4CF3B80B1A8F}" type="pres">
      <dgm:prSet presAssocID="{1F501E15-DD5E-49D3-9573-1726199D6D9D}" presName="points" presStyleCnt="0"/>
      <dgm:spPr/>
    </dgm:pt>
    <dgm:pt modelId="{6ABBFE8E-E84D-4FB9-92A9-F41B70EC7156}" type="pres">
      <dgm:prSet presAssocID="{38018A53-4CFB-4762-9CF5-796DFDD4EEA7}" presName="compositeA" presStyleCnt="0"/>
      <dgm:spPr/>
    </dgm:pt>
    <dgm:pt modelId="{86BA693C-A2B1-41B5-98FD-E6AB6F84BB59}" type="pres">
      <dgm:prSet presAssocID="{38018A53-4CFB-4762-9CF5-796DFDD4EEA7}" presName="textA" presStyleLbl="revTx" presStyleIdx="0" presStyleCnt="5" custScaleX="486732">
        <dgm:presLayoutVars>
          <dgm:bulletEnabled val="1"/>
        </dgm:presLayoutVars>
      </dgm:prSet>
      <dgm:spPr/>
    </dgm:pt>
    <dgm:pt modelId="{D35A236D-7BC9-4B7B-BEC7-9184C6EBDFCB}" type="pres">
      <dgm:prSet presAssocID="{38018A53-4CFB-4762-9CF5-796DFDD4EEA7}" presName="circleA" presStyleLbl="node1" presStyleIdx="0" presStyleCnt="5"/>
      <dgm:spPr/>
    </dgm:pt>
    <dgm:pt modelId="{36C5CEC4-9292-40B1-906E-618C419D21FF}" type="pres">
      <dgm:prSet presAssocID="{38018A53-4CFB-4762-9CF5-796DFDD4EEA7}" presName="spaceA" presStyleCnt="0"/>
      <dgm:spPr/>
    </dgm:pt>
    <dgm:pt modelId="{4E08261F-6BC0-4EAE-8532-261A453119A7}" type="pres">
      <dgm:prSet presAssocID="{DBDEAFE0-48A0-4330-B218-B3CDFBCCE3FA}" presName="space" presStyleCnt="0"/>
      <dgm:spPr/>
    </dgm:pt>
    <dgm:pt modelId="{27E34492-93D7-47B6-9751-2C82C3397FE1}" type="pres">
      <dgm:prSet presAssocID="{C4BD86F0-AA15-4A0C-B1F3-FC38B0CA119D}" presName="compositeB" presStyleCnt="0"/>
      <dgm:spPr/>
    </dgm:pt>
    <dgm:pt modelId="{6EF800D7-3823-44A7-A92B-91EE5E2A3626}" type="pres">
      <dgm:prSet presAssocID="{C4BD86F0-AA15-4A0C-B1F3-FC38B0CA119D}" presName="textB" presStyleLbl="revTx" presStyleIdx="1" presStyleCnt="5" custScaleX="588321">
        <dgm:presLayoutVars>
          <dgm:bulletEnabled val="1"/>
        </dgm:presLayoutVars>
      </dgm:prSet>
      <dgm:spPr/>
    </dgm:pt>
    <dgm:pt modelId="{4E3F88F2-68B1-4A6F-AEED-1B00D583C890}" type="pres">
      <dgm:prSet presAssocID="{C4BD86F0-AA15-4A0C-B1F3-FC38B0CA119D}" presName="circleB" presStyleLbl="node1" presStyleIdx="1" presStyleCnt="5"/>
      <dgm:spPr/>
    </dgm:pt>
    <dgm:pt modelId="{DDE7E9C0-57D4-47BA-AB07-D77546FDA843}" type="pres">
      <dgm:prSet presAssocID="{C4BD86F0-AA15-4A0C-B1F3-FC38B0CA119D}" presName="spaceB" presStyleCnt="0"/>
      <dgm:spPr/>
    </dgm:pt>
    <dgm:pt modelId="{61B84D7E-2C43-4CC6-B32D-5EBF2EB474D4}" type="pres">
      <dgm:prSet presAssocID="{6DFD956D-E609-4701-8432-979D888984A1}" presName="space" presStyleCnt="0"/>
      <dgm:spPr/>
    </dgm:pt>
    <dgm:pt modelId="{1CDC7E69-A446-46F2-9CA2-F280EC978222}" type="pres">
      <dgm:prSet presAssocID="{62F163BF-FF2B-453C-B16D-B0B7CCDF0703}" presName="compositeA" presStyleCnt="0"/>
      <dgm:spPr/>
    </dgm:pt>
    <dgm:pt modelId="{64C49BC5-EA4A-43CD-A5FF-A888EA6B88DA}" type="pres">
      <dgm:prSet presAssocID="{62F163BF-FF2B-453C-B16D-B0B7CCDF0703}" presName="textA" presStyleLbl="revTx" presStyleIdx="2" presStyleCnt="5" custScaleX="513651">
        <dgm:presLayoutVars>
          <dgm:bulletEnabled val="1"/>
        </dgm:presLayoutVars>
      </dgm:prSet>
      <dgm:spPr/>
    </dgm:pt>
    <dgm:pt modelId="{15714FC3-D774-48AF-B4F3-C8E06FFE4882}" type="pres">
      <dgm:prSet presAssocID="{62F163BF-FF2B-453C-B16D-B0B7CCDF0703}" presName="circleA" presStyleLbl="node1" presStyleIdx="2" presStyleCnt="5"/>
      <dgm:spPr/>
    </dgm:pt>
    <dgm:pt modelId="{163C7102-CBE0-477C-BD95-D8CE7DB7B645}" type="pres">
      <dgm:prSet presAssocID="{62F163BF-FF2B-453C-B16D-B0B7CCDF0703}" presName="spaceA" presStyleCnt="0"/>
      <dgm:spPr/>
    </dgm:pt>
    <dgm:pt modelId="{038807C8-063F-435B-9FDC-70D5B2E1D820}" type="pres">
      <dgm:prSet presAssocID="{A8E74576-26F2-4244-AAA8-E260A62BC416}" presName="space" presStyleCnt="0"/>
      <dgm:spPr/>
    </dgm:pt>
    <dgm:pt modelId="{ABAC712E-3D02-4BDE-BF75-3DC051223C9B}" type="pres">
      <dgm:prSet presAssocID="{A7203C28-04C0-4DD8-9990-3919295CDC9D}" presName="compositeB" presStyleCnt="0"/>
      <dgm:spPr/>
    </dgm:pt>
    <dgm:pt modelId="{D4CE95ED-3F27-4DC6-BFC1-604F23651C96}" type="pres">
      <dgm:prSet presAssocID="{A7203C28-04C0-4DD8-9990-3919295CDC9D}" presName="textB" presStyleLbl="revTx" presStyleIdx="3" presStyleCnt="5" custScaleX="723750">
        <dgm:presLayoutVars>
          <dgm:bulletEnabled val="1"/>
        </dgm:presLayoutVars>
      </dgm:prSet>
      <dgm:spPr/>
    </dgm:pt>
    <dgm:pt modelId="{CC910B47-DE80-4F43-A392-41957FF95EDE}" type="pres">
      <dgm:prSet presAssocID="{A7203C28-04C0-4DD8-9990-3919295CDC9D}" presName="circleB" presStyleLbl="node1" presStyleIdx="3" presStyleCnt="5"/>
      <dgm:spPr/>
    </dgm:pt>
    <dgm:pt modelId="{F0C99261-2776-4E2C-BC32-D851ACB053FA}" type="pres">
      <dgm:prSet presAssocID="{A7203C28-04C0-4DD8-9990-3919295CDC9D}" presName="spaceB" presStyleCnt="0"/>
      <dgm:spPr/>
    </dgm:pt>
    <dgm:pt modelId="{24B909C1-A10F-4D19-90A8-07B500957C3E}" type="pres">
      <dgm:prSet presAssocID="{F617FF78-C027-4D86-B7BC-456313641F14}" presName="space" presStyleCnt="0"/>
      <dgm:spPr/>
    </dgm:pt>
    <dgm:pt modelId="{F8132CFA-AFE6-4295-9A26-9E00F9AAC3DB}" type="pres">
      <dgm:prSet presAssocID="{4283BC2C-5D1A-4656-A7B4-F49E6B71EF54}" presName="compositeA" presStyleCnt="0"/>
      <dgm:spPr/>
    </dgm:pt>
    <dgm:pt modelId="{A7E469F5-32D9-4C4A-A0E9-A8B1B0D95AA0}" type="pres">
      <dgm:prSet presAssocID="{4283BC2C-5D1A-4656-A7B4-F49E6B71EF54}" presName="textA" presStyleLbl="revTx" presStyleIdx="4" presStyleCnt="5" custScaleX="441253">
        <dgm:presLayoutVars>
          <dgm:bulletEnabled val="1"/>
        </dgm:presLayoutVars>
      </dgm:prSet>
      <dgm:spPr/>
    </dgm:pt>
    <dgm:pt modelId="{2B5388C5-2832-42DB-A51E-322165C17E63}" type="pres">
      <dgm:prSet presAssocID="{4283BC2C-5D1A-4656-A7B4-F49E6B71EF54}" presName="circleA" presStyleLbl="node1" presStyleIdx="4" presStyleCnt="5"/>
      <dgm:spPr/>
    </dgm:pt>
    <dgm:pt modelId="{76F4CDED-3241-4140-A72B-7912F5077B0E}" type="pres">
      <dgm:prSet presAssocID="{4283BC2C-5D1A-4656-A7B4-F49E6B71EF54}" presName="spaceA" presStyleCnt="0"/>
      <dgm:spPr/>
    </dgm:pt>
  </dgm:ptLst>
  <dgm:cxnLst>
    <dgm:cxn modelId="{BB9FC425-B240-478E-BBC7-F13C5E353884}" srcId="{1F501E15-DD5E-49D3-9573-1726199D6D9D}" destId="{A7203C28-04C0-4DD8-9990-3919295CDC9D}" srcOrd="3" destOrd="0" parTransId="{BFD4C782-8427-4BC0-B54A-E1BD1561C941}" sibTransId="{F617FF78-C027-4D86-B7BC-456313641F14}"/>
    <dgm:cxn modelId="{6C3F8E32-0EBF-491B-A10C-E43B4659EA1E}" type="presOf" srcId="{1F501E15-DD5E-49D3-9573-1726199D6D9D}" destId="{DD826A54-BF6D-44FA-82ED-66E43EF6C4EB}" srcOrd="0" destOrd="0" presId="urn:microsoft.com/office/officeart/2005/8/layout/hProcess11"/>
    <dgm:cxn modelId="{D5700B4A-770B-44E0-A9E3-B3D1DB9ED75D}" type="presOf" srcId="{38018A53-4CFB-4762-9CF5-796DFDD4EEA7}" destId="{86BA693C-A2B1-41B5-98FD-E6AB6F84BB59}" srcOrd="0" destOrd="0" presId="urn:microsoft.com/office/officeart/2005/8/layout/hProcess11"/>
    <dgm:cxn modelId="{77FB2B4C-1E77-4C8F-B7BB-3AAB24C8B70D}" type="presOf" srcId="{62F163BF-FF2B-453C-B16D-B0B7CCDF0703}" destId="{64C49BC5-EA4A-43CD-A5FF-A888EA6B88DA}" srcOrd="0" destOrd="0" presId="urn:microsoft.com/office/officeart/2005/8/layout/hProcess11"/>
    <dgm:cxn modelId="{111B8757-7C6D-4B48-8C07-57D5854F982C}" srcId="{1F501E15-DD5E-49D3-9573-1726199D6D9D}" destId="{62F163BF-FF2B-453C-B16D-B0B7CCDF0703}" srcOrd="2" destOrd="0" parTransId="{8B3A51EE-CB99-4C69-9BBD-C89CC7F1433C}" sibTransId="{A8E74576-26F2-4244-AAA8-E260A62BC416}"/>
    <dgm:cxn modelId="{BF2F948F-205E-4610-82BD-3F117595B326}" srcId="{1F501E15-DD5E-49D3-9573-1726199D6D9D}" destId="{C4BD86F0-AA15-4A0C-B1F3-FC38B0CA119D}" srcOrd="1" destOrd="0" parTransId="{B52B4E60-5920-4EB1-BD18-39179AB33C64}" sibTransId="{6DFD956D-E609-4701-8432-979D888984A1}"/>
    <dgm:cxn modelId="{C0597093-9706-450B-A4E1-962AF6EEA8DE}" type="presOf" srcId="{4283BC2C-5D1A-4656-A7B4-F49E6B71EF54}" destId="{A7E469F5-32D9-4C4A-A0E9-A8B1B0D95AA0}" srcOrd="0" destOrd="0" presId="urn:microsoft.com/office/officeart/2005/8/layout/hProcess11"/>
    <dgm:cxn modelId="{AF5B19B0-D87C-475F-9C13-92ECE114731E}" srcId="{1F501E15-DD5E-49D3-9573-1726199D6D9D}" destId="{4283BC2C-5D1A-4656-A7B4-F49E6B71EF54}" srcOrd="4" destOrd="0" parTransId="{213C67CB-C3BB-4B3D-8BCD-F957A2E71BE8}" sibTransId="{24F1AB10-9DFE-4173-93B2-D5B9BF7ACD05}"/>
    <dgm:cxn modelId="{9D2E38B3-3602-4A2E-A14F-18D9BE7A603C}" type="presOf" srcId="{A7203C28-04C0-4DD8-9990-3919295CDC9D}" destId="{D4CE95ED-3F27-4DC6-BFC1-604F23651C96}" srcOrd="0" destOrd="0" presId="urn:microsoft.com/office/officeart/2005/8/layout/hProcess11"/>
    <dgm:cxn modelId="{6CC06FB8-E091-4D7D-B389-CD34CB78169E}" type="presOf" srcId="{C4BD86F0-AA15-4A0C-B1F3-FC38B0CA119D}" destId="{6EF800D7-3823-44A7-A92B-91EE5E2A3626}" srcOrd="0" destOrd="0" presId="urn:microsoft.com/office/officeart/2005/8/layout/hProcess11"/>
    <dgm:cxn modelId="{B7EF67D8-E1C4-47FD-B609-DA52FA4480CF}" srcId="{1F501E15-DD5E-49D3-9573-1726199D6D9D}" destId="{38018A53-4CFB-4762-9CF5-796DFDD4EEA7}" srcOrd="0" destOrd="0" parTransId="{B8D4001A-C690-4F9D-BD6D-5EBCF4E53A28}" sibTransId="{DBDEAFE0-48A0-4330-B218-B3CDFBCCE3FA}"/>
    <dgm:cxn modelId="{0C3A5EFA-73D0-4EFB-B85B-D5D6630B0C27}" type="presParOf" srcId="{DD826A54-BF6D-44FA-82ED-66E43EF6C4EB}" destId="{4A8CB078-AC24-493E-8DD6-53B0F3872703}" srcOrd="0" destOrd="0" presId="urn:microsoft.com/office/officeart/2005/8/layout/hProcess11"/>
    <dgm:cxn modelId="{3485C38A-277B-41CF-98F5-7467E068DF5B}" type="presParOf" srcId="{DD826A54-BF6D-44FA-82ED-66E43EF6C4EB}" destId="{396F8958-9BCF-4FA7-B6CF-4CF3B80B1A8F}" srcOrd="1" destOrd="0" presId="urn:microsoft.com/office/officeart/2005/8/layout/hProcess11"/>
    <dgm:cxn modelId="{B5074D63-0AB7-45E1-86E2-02DEEC2D8C36}" type="presParOf" srcId="{396F8958-9BCF-4FA7-B6CF-4CF3B80B1A8F}" destId="{6ABBFE8E-E84D-4FB9-92A9-F41B70EC7156}" srcOrd="0" destOrd="0" presId="urn:microsoft.com/office/officeart/2005/8/layout/hProcess11"/>
    <dgm:cxn modelId="{E621B7D6-4034-4F27-8837-2F58EA1D587C}" type="presParOf" srcId="{6ABBFE8E-E84D-4FB9-92A9-F41B70EC7156}" destId="{86BA693C-A2B1-41B5-98FD-E6AB6F84BB59}" srcOrd="0" destOrd="0" presId="urn:microsoft.com/office/officeart/2005/8/layout/hProcess11"/>
    <dgm:cxn modelId="{83F07B7C-4059-4EDB-B8A6-5C86F4265F38}" type="presParOf" srcId="{6ABBFE8E-E84D-4FB9-92A9-F41B70EC7156}" destId="{D35A236D-7BC9-4B7B-BEC7-9184C6EBDFCB}" srcOrd="1" destOrd="0" presId="urn:microsoft.com/office/officeart/2005/8/layout/hProcess11"/>
    <dgm:cxn modelId="{317EC131-37FE-4976-AFF8-D83A7E49F827}" type="presParOf" srcId="{6ABBFE8E-E84D-4FB9-92A9-F41B70EC7156}" destId="{36C5CEC4-9292-40B1-906E-618C419D21FF}" srcOrd="2" destOrd="0" presId="urn:microsoft.com/office/officeart/2005/8/layout/hProcess11"/>
    <dgm:cxn modelId="{7A4ECD66-F7BC-42A2-93CD-BF93463283BD}" type="presParOf" srcId="{396F8958-9BCF-4FA7-B6CF-4CF3B80B1A8F}" destId="{4E08261F-6BC0-4EAE-8532-261A453119A7}" srcOrd="1" destOrd="0" presId="urn:microsoft.com/office/officeart/2005/8/layout/hProcess11"/>
    <dgm:cxn modelId="{EA607878-5C6E-472E-8DCA-CD610668C587}" type="presParOf" srcId="{396F8958-9BCF-4FA7-B6CF-4CF3B80B1A8F}" destId="{27E34492-93D7-47B6-9751-2C82C3397FE1}" srcOrd="2" destOrd="0" presId="urn:microsoft.com/office/officeart/2005/8/layout/hProcess11"/>
    <dgm:cxn modelId="{C3C7DEC3-3160-450B-A3F5-7C01F1D05879}" type="presParOf" srcId="{27E34492-93D7-47B6-9751-2C82C3397FE1}" destId="{6EF800D7-3823-44A7-A92B-91EE5E2A3626}" srcOrd="0" destOrd="0" presId="urn:microsoft.com/office/officeart/2005/8/layout/hProcess11"/>
    <dgm:cxn modelId="{9723F75D-32B8-4200-A69E-192747EBA828}" type="presParOf" srcId="{27E34492-93D7-47B6-9751-2C82C3397FE1}" destId="{4E3F88F2-68B1-4A6F-AEED-1B00D583C890}" srcOrd="1" destOrd="0" presId="urn:microsoft.com/office/officeart/2005/8/layout/hProcess11"/>
    <dgm:cxn modelId="{7BD0804C-5275-4ACB-AC68-E5739A9D69EC}" type="presParOf" srcId="{27E34492-93D7-47B6-9751-2C82C3397FE1}" destId="{DDE7E9C0-57D4-47BA-AB07-D77546FDA843}" srcOrd="2" destOrd="0" presId="urn:microsoft.com/office/officeart/2005/8/layout/hProcess11"/>
    <dgm:cxn modelId="{C98604F5-EE51-4D1C-A8D2-46D26736E955}" type="presParOf" srcId="{396F8958-9BCF-4FA7-B6CF-4CF3B80B1A8F}" destId="{61B84D7E-2C43-4CC6-B32D-5EBF2EB474D4}" srcOrd="3" destOrd="0" presId="urn:microsoft.com/office/officeart/2005/8/layout/hProcess11"/>
    <dgm:cxn modelId="{5CE8469C-64F7-45EE-8522-42C8499EC279}" type="presParOf" srcId="{396F8958-9BCF-4FA7-B6CF-4CF3B80B1A8F}" destId="{1CDC7E69-A446-46F2-9CA2-F280EC978222}" srcOrd="4" destOrd="0" presId="urn:microsoft.com/office/officeart/2005/8/layout/hProcess11"/>
    <dgm:cxn modelId="{5B025426-F552-498F-B464-45801308C9E3}" type="presParOf" srcId="{1CDC7E69-A446-46F2-9CA2-F280EC978222}" destId="{64C49BC5-EA4A-43CD-A5FF-A888EA6B88DA}" srcOrd="0" destOrd="0" presId="urn:microsoft.com/office/officeart/2005/8/layout/hProcess11"/>
    <dgm:cxn modelId="{6F35D61B-AAD8-447A-966E-31F6C6CC8BB2}" type="presParOf" srcId="{1CDC7E69-A446-46F2-9CA2-F280EC978222}" destId="{15714FC3-D774-48AF-B4F3-C8E06FFE4882}" srcOrd="1" destOrd="0" presId="urn:microsoft.com/office/officeart/2005/8/layout/hProcess11"/>
    <dgm:cxn modelId="{D2FD0472-21E8-46D6-93D6-2F1F19BF2C36}" type="presParOf" srcId="{1CDC7E69-A446-46F2-9CA2-F280EC978222}" destId="{163C7102-CBE0-477C-BD95-D8CE7DB7B645}" srcOrd="2" destOrd="0" presId="urn:microsoft.com/office/officeart/2005/8/layout/hProcess11"/>
    <dgm:cxn modelId="{3A79877D-9EEA-485F-B225-84874254C65C}" type="presParOf" srcId="{396F8958-9BCF-4FA7-B6CF-4CF3B80B1A8F}" destId="{038807C8-063F-435B-9FDC-70D5B2E1D820}" srcOrd="5" destOrd="0" presId="urn:microsoft.com/office/officeart/2005/8/layout/hProcess11"/>
    <dgm:cxn modelId="{93C648B1-163E-4C27-B206-1345523D45F2}" type="presParOf" srcId="{396F8958-9BCF-4FA7-B6CF-4CF3B80B1A8F}" destId="{ABAC712E-3D02-4BDE-BF75-3DC051223C9B}" srcOrd="6" destOrd="0" presId="urn:microsoft.com/office/officeart/2005/8/layout/hProcess11"/>
    <dgm:cxn modelId="{94DEA4E5-4661-4F81-9BB6-86A25C1EEB25}" type="presParOf" srcId="{ABAC712E-3D02-4BDE-BF75-3DC051223C9B}" destId="{D4CE95ED-3F27-4DC6-BFC1-604F23651C96}" srcOrd="0" destOrd="0" presId="urn:microsoft.com/office/officeart/2005/8/layout/hProcess11"/>
    <dgm:cxn modelId="{89611FC1-B894-4300-BF06-FF73127C9E6A}" type="presParOf" srcId="{ABAC712E-3D02-4BDE-BF75-3DC051223C9B}" destId="{CC910B47-DE80-4F43-A392-41957FF95EDE}" srcOrd="1" destOrd="0" presId="urn:microsoft.com/office/officeart/2005/8/layout/hProcess11"/>
    <dgm:cxn modelId="{457A82ED-BE8D-4546-96D5-61FDDF5D6134}" type="presParOf" srcId="{ABAC712E-3D02-4BDE-BF75-3DC051223C9B}" destId="{F0C99261-2776-4E2C-BC32-D851ACB053FA}" srcOrd="2" destOrd="0" presId="urn:microsoft.com/office/officeart/2005/8/layout/hProcess11"/>
    <dgm:cxn modelId="{2F83FA66-3971-4D27-8099-8F42B92C04E2}" type="presParOf" srcId="{396F8958-9BCF-4FA7-B6CF-4CF3B80B1A8F}" destId="{24B909C1-A10F-4D19-90A8-07B500957C3E}" srcOrd="7" destOrd="0" presId="urn:microsoft.com/office/officeart/2005/8/layout/hProcess11"/>
    <dgm:cxn modelId="{4F0F6155-8BF0-4652-B67B-9391E0704B00}" type="presParOf" srcId="{396F8958-9BCF-4FA7-B6CF-4CF3B80B1A8F}" destId="{F8132CFA-AFE6-4295-9A26-9E00F9AAC3DB}" srcOrd="8" destOrd="0" presId="urn:microsoft.com/office/officeart/2005/8/layout/hProcess11"/>
    <dgm:cxn modelId="{B02F2AFE-A9AC-4088-9B1E-0E64C6C6FD78}" type="presParOf" srcId="{F8132CFA-AFE6-4295-9A26-9E00F9AAC3DB}" destId="{A7E469F5-32D9-4C4A-A0E9-A8B1B0D95AA0}" srcOrd="0" destOrd="0" presId="urn:microsoft.com/office/officeart/2005/8/layout/hProcess11"/>
    <dgm:cxn modelId="{A5FE0124-8E0B-4B9A-A939-C291B530EA89}" type="presParOf" srcId="{F8132CFA-AFE6-4295-9A26-9E00F9AAC3DB}" destId="{2B5388C5-2832-42DB-A51E-322165C17E63}" srcOrd="1" destOrd="0" presId="urn:microsoft.com/office/officeart/2005/8/layout/hProcess11"/>
    <dgm:cxn modelId="{0519E2B0-20EF-4BB8-98E9-879463FF9BB0}" type="presParOf" srcId="{F8132CFA-AFE6-4295-9A26-9E00F9AAC3DB}" destId="{76F4CDED-3241-4140-A72B-7912F5077B0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CB078-AC24-493E-8DD6-53B0F3872703}">
      <dsp:nvSpPr>
        <dsp:cNvPr id="0" name=""/>
        <dsp:cNvSpPr/>
      </dsp:nvSpPr>
      <dsp:spPr>
        <a:xfrm>
          <a:off x="0" y="1132242"/>
          <a:ext cx="10814425" cy="150965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A693C-A2B1-41B5-98FD-E6AB6F84BB59}">
      <dsp:nvSpPr>
        <dsp:cNvPr id="0" name=""/>
        <dsp:cNvSpPr/>
      </dsp:nvSpPr>
      <dsp:spPr>
        <a:xfrm>
          <a:off x="349918" y="0"/>
          <a:ext cx="1584264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Chrome.exe downloads: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2019-</a:t>
          </a:r>
          <a:r>
            <a:rPr lang="en-US" sz="1800" kern="1200" dirty="0">
              <a:solidFill>
                <a:srgbClr val="92D050"/>
              </a:solidFill>
            </a:rPr>
            <a:t>01-04 </a:t>
          </a:r>
          <a:r>
            <a:rPr lang="en-US" sz="1800" kern="1200" dirty="0"/>
            <a:t>16:05:12 </a:t>
          </a:r>
        </a:p>
      </dsp:txBody>
      <dsp:txXfrm>
        <a:off x="349918" y="0"/>
        <a:ext cx="1584264" cy="1509656"/>
      </dsp:txXfrm>
    </dsp:sp>
    <dsp:sp modelId="{D35A236D-7BC9-4B7B-BEC7-9184C6EBDFCB}">
      <dsp:nvSpPr>
        <dsp:cNvPr id="0" name=""/>
        <dsp:cNvSpPr/>
      </dsp:nvSpPr>
      <dsp:spPr>
        <a:xfrm>
          <a:off x="966805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800D7-3823-44A7-A92B-91EE5E2A3626}">
      <dsp:nvSpPr>
        <dsp:cNvPr id="0" name=""/>
        <dsp:cNvSpPr/>
      </dsp:nvSpPr>
      <dsp:spPr>
        <a:xfrm>
          <a:off x="1951708" y="2264484"/>
          <a:ext cx="1914927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First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14:49: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1951708" y="2264484"/>
        <a:ext cx="1914927" cy="1509656"/>
      </dsp:txXfrm>
    </dsp:sp>
    <dsp:sp modelId="{4E3F88F2-68B1-4A6F-AEED-1B00D583C890}">
      <dsp:nvSpPr>
        <dsp:cNvPr id="0" name=""/>
        <dsp:cNvSpPr/>
      </dsp:nvSpPr>
      <dsp:spPr>
        <a:xfrm>
          <a:off x="273392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49BC5-EA4A-43CD-A5FF-A888EA6B88DA}">
      <dsp:nvSpPr>
        <dsp:cNvPr id="0" name=""/>
        <dsp:cNvSpPr/>
      </dsp:nvSpPr>
      <dsp:spPr>
        <a:xfrm>
          <a:off x="3884160" y="0"/>
          <a:ext cx="1671883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plugged in: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/>
            <a:t> </a:t>
          </a:r>
          <a:r>
            <a:rPr lang="en-US" sz="1800" kern="1200" dirty="0">
              <a:solidFill>
                <a:srgbClr val="FF0000"/>
              </a:solidFill>
            </a:rPr>
            <a:t>15:02</a:t>
          </a:r>
          <a:r>
            <a:rPr lang="en-US" sz="1800" kern="1200" dirty="0"/>
            <a:t>:54 UTC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 assigned to F volume: 2019-</a:t>
          </a:r>
          <a:r>
            <a:rPr lang="en-US" sz="1800" kern="1200" dirty="0">
              <a:solidFill>
                <a:srgbClr val="92D050"/>
              </a:solidFill>
            </a:rPr>
            <a:t>01-06 </a:t>
          </a:r>
          <a:r>
            <a:rPr lang="en-US" sz="1800" kern="1200" dirty="0">
              <a:solidFill>
                <a:srgbClr val="FF0000"/>
              </a:solidFill>
            </a:rPr>
            <a:t>15:03</a:t>
          </a:r>
          <a:r>
            <a:rPr lang="en-US" sz="1800" kern="1200" dirty="0"/>
            <a:t>:06 UTC</a:t>
          </a:r>
        </a:p>
      </dsp:txBody>
      <dsp:txXfrm>
        <a:off x="3884160" y="0"/>
        <a:ext cx="1671883" cy="1509656"/>
      </dsp:txXfrm>
    </dsp:sp>
    <dsp:sp modelId="{15714FC3-D774-48AF-B4F3-C8E06FFE4882}">
      <dsp:nvSpPr>
        <dsp:cNvPr id="0" name=""/>
        <dsp:cNvSpPr/>
      </dsp:nvSpPr>
      <dsp:spPr>
        <a:xfrm>
          <a:off x="4544856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E95ED-3F27-4DC6-BFC1-604F23651C96}">
      <dsp:nvSpPr>
        <dsp:cNvPr id="0" name=""/>
        <dsp:cNvSpPr/>
      </dsp:nvSpPr>
      <dsp:spPr>
        <a:xfrm>
          <a:off x="5573568" y="2264484"/>
          <a:ext cx="23557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Last review download folder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: 2019-</a:t>
          </a:r>
          <a:r>
            <a:rPr lang="en-US" sz="1800" kern="1200" dirty="0">
              <a:solidFill>
                <a:srgbClr val="92D050"/>
              </a:solidFill>
            </a:rPr>
            <a:t>01-06</a:t>
          </a:r>
          <a:r>
            <a:rPr lang="en-US" sz="1800" kern="1200" dirty="0">
              <a:solidFill>
                <a:schemeClr val="tx1"/>
              </a:solidFill>
            </a:rPr>
            <a:t> </a:t>
          </a:r>
          <a:r>
            <a:rPr lang="en-US" sz="1800" kern="1200" dirty="0">
              <a:solidFill>
                <a:srgbClr val="FF0000"/>
              </a:solidFill>
            </a:rPr>
            <a:t>15:04:</a:t>
          </a:r>
          <a:r>
            <a:rPr lang="en-US" sz="1800" kern="1200" dirty="0">
              <a:solidFill>
                <a:schemeClr val="tx1"/>
              </a:solidFill>
            </a:rPr>
            <a:t>40 UTC</a:t>
          </a:r>
        </a:p>
      </dsp:txBody>
      <dsp:txXfrm>
        <a:off x="5573568" y="2264484"/>
        <a:ext cx="2355735" cy="1509656"/>
      </dsp:txXfrm>
    </dsp:sp>
    <dsp:sp modelId="{CC910B47-DE80-4F43-A392-41957FF95EDE}">
      <dsp:nvSpPr>
        <dsp:cNvPr id="0" name=""/>
        <dsp:cNvSpPr/>
      </dsp:nvSpPr>
      <dsp:spPr>
        <a:xfrm>
          <a:off x="6576190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469F5-32D9-4C4A-A0E9-A8B1B0D95AA0}">
      <dsp:nvSpPr>
        <dsp:cNvPr id="0" name=""/>
        <dsp:cNvSpPr/>
      </dsp:nvSpPr>
      <dsp:spPr>
        <a:xfrm>
          <a:off x="7946828" y="0"/>
          <a:ext cx="1436235" cy="150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Command Prompt with Copy command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: 2019-</a:t>
          </a:r>
          <a:r>
            <a:rPr lang="en-US" sz="1600" kern="1200" dirty="0">
              <a:solidFill>
                <a:srgbClr val="92D050"/>
              </a:solidFill>
            </a:rPr>
            <a:t>01-06 </a:t>
          </a:r>
          <a:r>
            <a:rPr lang="en-US" sz="1600" kern="1200" dirty="0">
              <a:solidFill>
                <a:srgbClr val="FF0000"/>
              </a:solidFill>
            </a:rPr>
            <a:t>15:06:</a:t>
          </a:r>
          <a:r>
            <a:rPr lang="en-US" sz="1600" kern="1200" dirty="0"/>
            <a:t>11 UTC</a:t>
          </a:r>
        </a:p>
      </dsp:txBody>
      <dsp:txXfrm>
        <a:off x="7946828" y="0"/>
        <a:ext cx="1436235" cy="1509656"/>
      </dsp:txXfrm>
    </dsp:sp>
    <dsp:sp modelId="{2B5388C5-2832-42DB-A51E-322165C17E63}">
      <dsp:nvSpPr>
        <dsp:cNvPr id="0" name=""/>
        <dsp:cNvSpPr/>
      </dsp:nvSpPr>
      <dsp:spPr>
        <a:xfrm>
          <a:off x="8489699" y="1711824"/>
          <a:ext cx="350491" cy="350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https://github.com/volatilityfoundation/volatility.git</a:t>
            </a:r>
          </a:p>
          <a:p>
            <a:r>
              <a:rPr lang="en-US" dirty="0"/>
              <a:t>cd volatility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{53f56307-b6bf-11d0-94f2-00a0c91efb8b}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https://www.hecfblog.com/2013/08/daily-blog-67-understanding-artifacts.html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6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\{53f56307-b6bf-11d0-94f2-00a0c91efb8b}\##?#USBSTOR#Disk&amp;Ven_General&amp;Prod_UDisk&amp;Rev_5.00#6&amp;1bec0f48&amp;0&amp;_&amp;0#{53f56307-b6bf-11d0-94f2-00a0c91efb8b}\#"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\USBSTOR\Disk&amp;Ven_General&amp;Prod_UDisk&amp;Rev_5.00“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a unique serial number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required for devices that manufacturers want to qualify for the Windows Logo program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www.microsoft.com/whdc/archive/usbfaq.mspx#ERCAC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not all devices include a serial number. For devices that do not have a serial number, the PnP Manager will create a unique instance ID for that device</a:t>
            </a:r>
            <a:r>
              <a:rPr lang="en-US" sz="1200" dirty="0">
                <a:solidFill>
                  <a:srgbClr val="111111"/>
                </a:solidFill>
                <a:latin typeface="Arial" panose="020B0604020202020204" pitchFamily="34" charset="0"/>
              </a:rPr>
              <a:t>(6&amp;1bec0f48&amp;0&amp;_&amp;0)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</a:t>
            </a:r>
            <a:r>
              <a:rPr lang="en-US" dirty="0" err="1"/>
              <a:t>Enum</a:t>
            </a:r>
            <a:r>
              <a:rPr lang="en-US" dirty="0"/>
              <a:t>\USBSTOR\Disk&amp;Ven_General&amp;Prod_UDisk&amp;Rev_5.00\6&amp;1bec0f48&amp;0&amp;_&amp;0“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ClassGuid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{4d36e967-e325-11ce-bfc1-08002be10318}</a:t>
            </a:r>
          </a:p>
          <a:p>
            <a:r>
              <a:rPr lang="en-US" dirty="0"/>
              <a:t>https://docs.microsoft.com/en-us/windows-hardware/drivers/install/system-defined-device-setup-classes-reserved-for-system-use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</a:t>
            </a:r>
            <a:r>
              <a:rPr lang="en-US" dirty="0" err="1"/>
              <a:t>MountedDevices</a:t>
            </a:r>
            <a:r>
              <a:rPr lang="en-US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0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/>
              <a:t> https</a:t>
            </a:r>
            <a:r>
              <a:rPr lang="en-US" dirty="0"/>
              <a:t>://www.dropbox.com/s/x41f2lyhlrixts6/memdumpWin7.mem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6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"Software\Microsoft\Windows\</a:t>
            </a:r>
            <a:r>
              <a:rPr lang="en-US" dirty="0" err="1"/>
              <a:t>CurrentVersion</a:t>
            </a:r>
            <a:r>
              <a:rPr lang="en-US" dirty="0"/>
              <a:t>\Explorer\MountPoints2\F"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iehistory</a:t>
            </a:r>
            <a:r>
              <a:rPr lang="en-US" dirty="0"/>
              <a:t> | grep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2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https://www.magnetforensics.com/blog/forensic-analysis-of-windows-shellbags/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https://www.sans.org/reading-room/whitepapers/forensics/windows-shellbag-forensics-in-depth-34545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55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shellbags</a:t>
            </a:r>
            <a:r>
              <a:rPr lang="en-US" dirty="0"/>
              <a:t> | grep  "Last updated: 2019-01-06" | sort</a:t>
            </a:r>
          </a:p>
          <a:p>
            <a:r>
              <a:rPr lang="en-US" dirty="0"/>
              <a:t>Last updated: 2019-01-06 14:32:21 UTC+0000</a:t>
            </a:r>
          </a:p>
          <a:p>
            <a:r>
              <a:rPr lang="en-US" dirty="0"/>
              <a:t>Last updated: 2019-01-06 14:32:53 UTC+0000</a:t>
            </a:r>
          </a:p>
          <a:p>
            <a:r>
              <a:rPr lang="en-US" dirty="0"/>
              <a:t>Last updated: 2019-01-06 14:55:45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15:04:40 UTC+0000</a:t>
            </a:r>
          </a:p>
          <a:p>
            <a:r>
              <a:rPr lang="en-US" dirty="0"/>
              <a:t>Last updated: 2019-01-06 15:07:03 UTC+0000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https://www.sans.org/blog/computer-forensic-artifacts-windows-7-shellbags/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Administrator:500:aad3b435b51404eeaad3b435b51404ee:fc525c9683e8fe067095ba2ddc971889:::</a:t>
            </a:r>
          </a:p>
          <a:p>
            <a:r>
              <a:rPr lang="en-US" dirty="0"/>
              <a:t>Guest:501:aad3b435b51404eeaad3b435b51404ee:31d6cfe0d16ae931b73c59d7e0c089c0:::</a:t>
            </a:r>
          </a:p>
          <a:p>
            <a:r>
              <a:rPr lang="en-US" dirty="0">
                <a:solidFill>
                  <a:srgbClr val="FF0000"/>
                </a:solidFill>
              </a:rPr>
              <a:t>IEUser:1000:aad3b435b51404eeaad3b435b51404ee:fc525c9683e8fe067095ba2ddc971889:::</a:t>
            </a:r>
          </a:p>
          <a:p>
            <a:r>
              <a:rPr lang="en-US" dirty="0"/>
              <a:t>sshd:1001:aad3b435b51404eeaad3b435b51404ee:31d6cfe0d16ae931b73c59d7e0c089c0:::</a:t>
            </a:r>
          </a:p>
          <a:p>
            <a:r>
              <a:rPr lang="en-US" dirty="0"/>
              <a:t>sshd_server:1002:aad3b435b51404eeaad3b435b51404ee:8d0a16cfc061c3359db455d00ec27035:::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5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9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https://github.com/cube0x8/chrome_ragamuffin.git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2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</a:t>
            </a:r>
            <a:r>
              <a:rPr lang="en-US" dirty="0" err="1"/>
              <a:t>imageinfo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"Microsoft\Windows NT\</a:t>
            </a:r>
            <a:r>
              <a:rPr lang="en-US" dirty="0" err="1"/>
              <a:t>CurrentVersion</a:t>
            </a:r>
            <a:r>
              <a:rPr lang="en-US" dirty="0"/>
              <a:t>\</a:t>
            </a:r>
            <a:r>
              <a:rPr lang="en-US" dirty="0" err="1"/>
              <a:t>ProfileList</a:t>
            </a:r>
            <a:r>
              <a:rPr lang="en-US" dirty="0"/>
              <a:t>\S-1-5-21-1716914095-909560446-1177810406-1000"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https://www.techspot.com/article/1965-anatomy-motherboard/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 is a parallel connection, and devices connected to the PCI bus appear to be a bus master to connect directly to its own bus. While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card is a high-speed serial connection. Instead of one bus that handles data from multiple sources,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switch that controls several point-to-point serial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volatility -f memdumpWin7.mem --profile=Win7SP1x86_23418 </a:t>
            </a:r>
            <a:r>
              <a:rPr lang="en-US" dirty="0" err="1"/>
              <a:t>printkey</a:t>
            </a:r>
            <a:r>
              <a:rPr lang="en-US" dirty="0"/>
              <a:t> -K "ControlSet001\Control\</a:t>
            </a:r>
            <a:r>
              <a:rPr lang="en-US" dirty="0" err="1"/>
              <a:t>ComputerName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https://docs.microsoft.com/en-us/windows-hardware/drivers/install/guid-devinterface-disk</a:t>
            </a:r>
          </a:p>
          <a:p>
            <a:r>
              <a:rPr lang="en-US" dirty="0"/>
              <a:t>https://www.sciencedirect.com/topics/computer-science/removable-storage-device</a:t>
            </a:r>
          </a:p>
          <a:p>
            <a:r>
              <a:rPr lang="en-US" dirty="0"/>
              <a:t>https://docs.microsoft.com/en-us/previous-versions//ff553412(v=vs.85)?redirectedfrom=MSDN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53F56307-B6BF-11D0-94F2-00A0C91EFB8B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ensicfocus.com/forums/general/usbstor-registry-entries-windows-7/" TargetMode="External"/><Relationship Id="rId3" Type="http://schemas.openxmlformats.org/officeDocument/2006/relationships/hyperlink" Target="https://www.andreafortuna.org/2017/07/31/volatility-my-own-cheatsheet-part-6-windows-registry/" TargetMode="External"/><Relationship Id="rId7" Type="http://schemas.openxmlformats.org/officeDocument/2006/relationships/hyperlink" Target="https://docs.microsoft.com/en-us/windows-hardware/drivers/install/standard-usb-identifiers" TargetMode="External"/><Relationship Id="rId12" Type="http://schemas.openxmlformats.org/officeDocument/2006/relationships/hyperlink" Target="https://kuscholarworks.ku.edu/bitstream/handle/1808/19390/Kang_ku_0099M_14318_DATA_1.pdf;jsessionid=8069E32208405DF2EC49129DDE02DF4D?sequence=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usbcon/usb-device-specific-registry-settings" TargetMode="External"/><Relationship Id="rId11" Type="http://schemas.openxmlformats.org/officeDocument/2006/relationships/hyperlink" Target="https://docs.microsoft.com/en-us/windows-hardware/drivers/install/device-identification-strings" TargetMode="External"/><Relationship Id="rId5" Type="http://schemas.openxmlformats.org/officeDocument/2006/relationships/hyperlink" Target="https://tweaklibrary.com/what-are-registry-root-keys/" TargetMode="External"/><Relationship Id="rId10" Type="http://schemas.openxmlformats.org/officeDocument/2006/relationships/hyperlink" Target="http://techexe.net/computer-fundamentals/" TargetMode="External"/><Relationship Id="rId4" Type="http://schemas.openxmlformats.org/officeDocument/2006/relationships/hyperlink" Target="http://www.mrtweaks.com/regedit.htm" TargetMode="External"/><Relationship Id="rId9" Type="http://schemas.openxmlformats.org/officeDocument/2006/relationships/hyperlink" Target="https://docs.microsoft.com/en-us/windows-hardware/drivers/install/instance-i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mutable_objec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Security_princip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Forensics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Practical Approach to Investigate Data Leakage with Volatility 2 </a:t>
            </a:r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3095"/>
            <a:ext cx="10515600" cy="43320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associated with the device?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2080" y="2857712"/>
            <a:ext cx="46736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Sam – HKEY_LOCAL_MACHINE\SAM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Security – HKEY_LOCAL_MACHINE\SECURITY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Software – HKEY_LOCAL_MACHINE\SOFTWARE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System – HKEY_LOCAL_MACHINE\SYSTEM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Default – HKEY_USERS\.DEFAULT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7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5" y="1689042"/>
            <a:ext cx="6540676" cy="17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8320" y="1742324"/>
            <a:ext cx="322145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S-1-5</a:t>
            </a:r>
          </a:p>
          <a:p>
            <a:r>
              <a:rPr lang="en-US" sz="1400" dirty="0"/>
              <a:t>S: SID</a:t>
            </a:r>
          </a:p>
          <a:p>
            <a:r>
              <a:rPr lang="en-US" sz="1400" dirty="0"/>
              <a:t>1: Version 1</a:t>
            </a:r>
          </a:p>
          <a:p>
            <a:r>
              <a:rPr lang="en-US" sz="1400" dirty="0"/>
              <a:t>5: Managed by the NT security subsystem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812"/>
              </p:ext>
            </p:extLst>
          </p:nvPr>
        </p:nvGraphicFramePr>
        <p:xfrm>
          <a:off x="835485" y="3859054"/>
          <a:ext cx="9385475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service account that is used by the operating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Local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Network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Administrator/Guest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user account for the system administrator.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485" y="1117600"/>
            <a:ext cx="18503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SID format details</a:t>
            </a:r>
          </a:p>
        </p:txBody>
      </p:sp>
    </p:spTree>
    <p:extLst>
      <p:ext uri="{BB962C8B-B14F-4D97-AF65-F5344CB8AC3E}">
        <p14:creationId xmlns:p14="http://schemas.microsoft.com/office/powerpoint/2010/main" val="34940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8" y="1582026"/>
            <a:ext cx="9332839" cy="52759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5200" y="3824362"/>
            <a:ext cx="463799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SSHD_Server</a:t>
            </a:r>
            <a:r>
              <a:rPr lang="en-US" sz="1600" dirty="0"/>
              <a:t> is an account made by an SSH server.., It allows remotely log in to the computer.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386150" y="4544989"/>
            <a:ext cx="611668" cy="17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has SID= S-1-5-21-1716914095-909560446-1177810406-1002?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98" y="1800741"/>
            <a:ext cx="10139981" cy="3980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298" y="1158240"/>
            <a:ext cx="67714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Who has SID= S-1-5-21-1716914095-909560446-1177810406-1000?</a:t>
            </a:r>
          </a:p>
        </p:txBody>
      </p:sp>
    </p:spTree>
    <p:extLst>
      <p:ext uri="{BB962C8B-B14F-4D97-AF65-F5344CB8AC3E}">
        <p14:creationId xmlns:p14="http://schemas.microsoft.com/office/powerpoint/2010/main" val="154543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default logon user?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0" y="1348536"/>
            <a:ext cx="7393212" cy="5031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0" y="6011148"/>
            <a:ext cx="28232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Default automatically log on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625582" y="57976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9" y="1343530"/>
            <a:ext cx="10639135" cy="460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19" y="812800"/>
            <a:ext cx="1509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Hive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78800" y="4066384"/>
            <a:ext cx="2153920" cy="669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Each user has a profile (ntuser.dat)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58000" y="3916368"/>
            <a:ext cx="1320800" cy="484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6640" y="4401066"/>
            <a:ext cx="772160" cy="1379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84160" y="1974698"/>
            <a:ext cx="37748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represents pointers to other hives, and is normal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040" y="2317867"/>
            <a:ext cx="595144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Keys under HKLM\SYSTEM\</a:t>
            </a:r>
            <a:r>
              <a:rPr lang="en-US" sz="1400" dirty="0" err="1"/>
              <a:t>CurrentControlSet</a:t>
            </a:r>
            <a:r>
              <a:rPr lang="en-US" sz="1400" dirty="0"/>
              <a:t>\Control\</a:t>
            </a:r>
            <a:r>
              <a:rPr lang="en-US" sz="1400" dirty="0" err="1"/>
              <a:t>hivelist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Point to HKEY_LOCAL_MACHINE\HARDWARE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8720" y="2282475"/>
            <a:ext cx="55440" cy="253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35040" y="2536394"/>
            <a:ext cx="245000" cy="25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87440" y="2794920"/>
            <a:ext cx="92600" cy="31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the time to review Registry</a:t>
            </a:r>
          </a:p>
        </p:txBody>
      </p:sp>
      <p:pic>
        <p:nvPicPr>
          <p:cNvPr id="2050" name="Picture 2" descr="http://www.tweaklibrary.com/wp-content/uploads/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31277"/>
            <a:ext cx="1062037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5920" y="3496717"/>
            <a:ext cx="60960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Poppins"/>
              </a:rPr>
              <a:t>The five main root keys of registry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HKEY_CLASSES_ROOT (HKCR)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HKEY_CURRENT_USER (HKCU)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HKEY_LOCAL_MACHINE (HKLM)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HKEY_USERS (HKU)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HKEY_CURRENT_CONFIG (HKCC)</a:t>
            </a:r>
            <a:endParaRPr lang="en-US" b="0" i="0" dirty="0">
              <a:solidFill>
                <a:srgbClr val="393939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0260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HKEY_USERS (HKU)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99638" y="1825625"/>
            <a:ext cx="5454162" cy="4351338"/>
          </a:xfrm>
        </p:spPr>
        <p:txBody>
          <a:bodyPr/>
          <a:lstStyle/>
          <a:p>
            <a:r>
              <a:rPr lang="en-US" dirty="0"/>
              <a:t>Contains information about all the users who logged in to the computer </a:t>
            </a:r>
            <a:r>
              <a:rPr lang="en-US" dirty="0">
                <a:solidFill>
                  <a:srgbClr val="FF0000"/>
                </a:solidFill>
              </a:rPr>
              <a:t>at some point</a:t>
            </a:r>
          </a:p>
          <a:p>
            <a:r>
              <a:rPr lang="en-US" dirty="0"/>
              <a:t>When log on, the current logged in user profile is linked by HKCU</a:t>
            </a:r>
          </a:p>
          <a:p>
            <a:r>
              <a:rPr lang="en-US" dirty="0"/>
              <a:t>Saved in  each user's profile folder</a:t>
            </a:r>
          </a:p>
          <a:p>
            <a:pPr lvl="1"/>
            <a:r>
              <a:rPr lang="en-US" dirty="0"/>
              <a:t>C:\Users\IEUser\Ntuser.dat</a:t>
            </a:r>
          </a:p>
          <a:p>
            <a:pPr lvl="1"/>
            <a:r>
              <a:rPr lang="en-US" dirty="0"/>
              <a:t>C:\Users\ssh_Server\Ntuser.dat</a:t>
            </a:r>
          </a:p>
          <a:p>
            <a:pPr lvl="1"/>
            <a:r>
              <a:rPr lang="en-US"/>
              <a:t>C:\Users\Default </a:t>
            </a:r>
            <a:r>
              <a:rPr lang="en-US" dirty="0"/>
              <a:t>User\Ntuser.dat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9" y="1690688"/>
            <a:ext cx="4519635" cy="4393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9547" y="2850859"/>
            <a:ext cx="216583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contains the base settings for new users when they first logon,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5469" y="2963007"/>
            <a:ext cx="67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HKEY_CURRENT_USER (HKCU)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877" y="1690688"/>
            <a:ext cx="6689558" cy="45430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not contain any data</a:t>
            </a:r>
          </a:p>
          <a:p>
            <a:pPr lvl="1"/>
            <a:r>
              <a:rPr lang="en-US" dirty="0"/>
              <a:t>A link to the </a:t>
            </a:r>
            <a:r>
              <a:rPr lang="en-US" dirty="0" err="1"/>
              <a:t>subkey</a:t>
            </a:r>
            <a:r>
              <a:rPr lang="en-US" dirty="0"/>
              <a:t> of HKEY_USERS</a:t>
            </a:r>
          </a:p>
          <a:p>
            <a:r>
              <a:rPr lang="en-US" dirty="0"/>
              <a:t>Stores settings for currently logged-in use</a:t>
            </a:r>
          </a:p>
          <a:p>
            <a:pPr lvl="1"/>
            <a:r>
              <a:rPr lang="en-US" dirty="0"/>
              <a:t>Unloaded when the user logs out</a:t>
            </a:r>
          </a:p>
          <a:p>
            <a:pPr lvl="1"/>
            <a:r>
              <a:rPr lang="en-US" dirty="0"/>
              <a:t>If no profile is available, built from default user</a:t>
            </a:r>
          </a:p>
          <a:p>
            <a:r>
              <a:rPr lang="en-US" dirty="0"/>
              <a:t>Control everything of the current logged user</a:t>
            </a:r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Desktop settings, </a:t>
            </a:r>
          </a:p>
          <a:p>
            <a:pPr lvl="1"/>
            <a:r>
              <a:rPr lang="en-US" dirty="0"/>
              <a:t>Network connections, printers,</a:t>
            </a:r>
          </a:p>
          <a:p>
            <a:pPr lvl="1"/>
            <a:r>
              <a:rPr lang="en-US" dirty="0"/>
              <a:t>Application preferences.</a:t>
            </a:r>
          </a:p>
          <a:p>
            <a:pPr lvl="1"/>
            <a:r>
              <a:rPr lang="en-US" dirty="0"/>
              <a:t>Keyboard layout</a:t>
            </a:r>
          </a:p>
          <a:p>
            <a:pPr lvl="1"/>
            <a:r>
              <a:rPr lang="en-US" dirty="0"/>
              <a:t>Current logged user information</a:t>
            </a:r>
          </a:p>
          <a:p>
            <a:r>
              <a:rPr lang="en-US" dirty="0"/>
              <a:t>Treasure for investigators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1" y="1690688"/>
            <a:ext cx="2680574" cy="4515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192384" y="5325979"/>
            <a:ext cx="1804732" cy="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21768" y="4090737"/>
            <a:ext cx="111492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HKEY_LOCAL_MACHINE (HKLM)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Contains computer hardware and software information</a:t>
            </a:r>
          </a:p>
          <a:p>
            <a:r>
              <a:rPr lang="en-US" dirty="0"/>
              <a:t>Loaded at boot time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04" y="2806989"/>
            <a:ext cx="2771274" cy="304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9" y="2864774"/>
            <a:ext cx="4038950" cy="39932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48525" y="4757113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76075" y="494265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50616" y="5128189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4391" y="453589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2404" y="4265107"/>
            <a:ext cx="37888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Plug-and-Play devices Infor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dynamically, not stored in a file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84883" y="4284924"/>
            <a:ext cx="1466196" cy="2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4883" y="5303680"/>
            <a:ext cx="1790170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Loaded at boot time from</a:t>
            </a:r>
          </a:p>
        </p:txBody>
      </p:sp>
    </p:spTree>
    <p:extLst>
      <p:ext uri="{BB962C8B-B14F-4D97-AF65-F5344CB8AC3E}">
        <p14:creationId xmlns:p14="http://schemas.microsoft.com/office/powerpoint/2010/main" val="388199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Pre-investigation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3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HKEY_CURRENT_CONFIG (HKCC)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It doesn't store any information itself but instead acts as a pointer, or a shortcut, to a registry key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7" y="2736988"/>
            <a:ext cx="8079834" cy="325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550" y="4686300"/>
            <a:ext cx="46667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Noting shown here, but points to other registry </a:t>
            </a:r>
          </a:p>
        </p:txBody>
      </p:sp>
    </p:spTree>
    <p:extLst>
      <p:ext uri="{BB962C8B-B14F-4D97-AF65-F5344CB8AC3E}">
        <p14:creationId xmlns:p14="http://schemas.microsoft.com/office/powerpoint/2010/main" val="7233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Suspect’s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330460"/>
            <a:ext cx="1183980" cy="11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08" y="1567401"/>
            <a:ext cx="4430752" cy="5321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layout</a:t>
            </a:r>
          </a:p>
        </p:txBody>
      </p:sp>
      <p:pic>
        <p:nvPicPr>
          <p:cNvPr id="1028" name="Picture 4" descr="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7" y="1567401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echspot.com/articles-info/1965/images/2020-01-05-imag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" y="2015013"/>
            <a:ext cx="3519488" cy="4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86217" y="4719087"/>
            <a:ext cx="3249721" cy="344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98296" y="2557673"/>
            <a:ext cx="3966082" cy="1324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21680" y="2095965"/>
            <a:ext cx="3609508" cy="117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86217" y="5368003"/>
            <a:ext cx="3249721" cy="684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8597" y="2684490"/>
            <a:ext cx="3195783" cy="205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435938" y="5508283"/>
            <a:ext cx="11338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Roboto"/>
              </a:rPr>
              <a:t>Peripheral Component Interconnect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373617" y="4414287"/>
            <a:ext cx="4522983" cy="2187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3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CPU of the Suspect’s PC?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900" y="1576333"/>
            <a:ext cx="19923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hardware keys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3648" y="3349869"/>
            <a:ext cx="378069" cy="211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00" y="2073083"/>
            <a:ext cx="9212057" cy="4283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55" y="2592519"/>
            <a:ext cx="1722269" cy="1028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11717" y="3003176"/>
            <a:ext cx="1664848" cy="55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6659" y="3003176"/>
            <a:ext cx="67563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Point to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5632477" y="327205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8" y="1227585"/>
            <a:ext cx="9185439" cy="4980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769" y="681790"/>
            <a:ext cx="45044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key = “DESCRIPTION\</a:t>
            </a:r>
            <a:r>
              <a:rPr lang="en-US" dirty="0" err="1"/>
              <a:t>CentralProcessor</a:t>
            </a:r>
            <a:r>
              <a:rPr lang="en-US" dirty="0"/>
              <a:t>\0”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5218" y="4323857"/>
            <a:ext cx="27919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If your system has multiple processors, they are all listed as </a:t>
            </a:r>
            <a:r>
              <a:rPr lang="en-US" sz="1200" dirty="0" err="1"/>
              <a:t>subkeys</a:t>
            </a:r>
            <a:r>
              <a:rPr lang="en-US" sz="1200" dirty="0"/>
              <a:t> under this key. If your system has only one processor, it is listed as processor 0.</a:t>
            </a:r>
          </a:p>
        </p:txBody>
      </p:sp>
    </p:spTree>
    <p:extLst>
      <p:ext uri="{BB962C8B-B14F-4D97-AF65-F5344CB8AC3E}">
        <p14:creationId xmlns:p14="http://schemas.microsoft.com/office/powerpoint/2010/main" val="23468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378"/>
            <a:ext cx="9246590" cy="54506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886683" y="1840657"/>
            <a:ext cx="36159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key starts from offset 0x87c459c8. Offset can be skipped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CPU of the Suspect’s PC?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829808" y="47463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8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402022"/>
            <a:ext cx="9699514" cy="5455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744" y="1779643"/>
            <a:ext cx="3918962" cy="947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Show system board, system BIOS, and video BIOS, plus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subkeys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processors and bus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other PC system information?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3580538" y="32581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089075">
            <a:off x="6225127" y="5373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PC enumerates devices on its bus?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3974811"/>
          </a:xfrm>
        </p:spPr>
        <p:txBody>
          <a:bodyPr/>
          <a:lstStyle/>
          <a:p>
            <a:r>
              <a:rPr lang="en-US" dirty="0"/>
              <a:t>A bus driver services a bridge, bus controller, or adapter</a:t>
            </a:r>
          </a:p>
          <a:p>
            <a:r>
              <a:rPr lang="en-US" dirty="0"/>
              <a:t>A bus driver enumerates the devices on its bus</a:t>
            </a:r>
          </a:p>
          <a:p>
            <a:pPr lvl="1"/>
            <a:r>
              <a:rPr lang="en-US" dirty="0"/>
              <a:t>device's enumerator</a:t>
            </a:r>
          </a:p>
          <a:p>
            <a:r>
              <a:rPr lang="en-US" dirty="0"/>
              <a:t>Respond to Plug and Play I/O request packets (IRPs)</a:t>
            </a:r>
          </a:p>
        </p:txBody>
      </p:sp>
      <p:pic>
        <p:nvPicPr>
          <p:cNvPr id="3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9" y="1469014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043546" y="2484582"/>
            <a:ext cx="5271654" cy="942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3546" y="2484582"/>
            <a:ext cx="5271654" cy="2475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9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enumerated devices Infor saved?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61"/>
            <a:ext cx="10418347" cy="4867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6234091" y="275371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5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74"/>
            <a:ext cx="7316343" cy="5351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999" y="2226541"/>
            <a:ext cx="201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Enumerate devices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67" y="1621875"/>
            <a:ext cx="3964533" cy="512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enumerated devices?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2863363" y="47104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Volatility 2?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78" y="2977907"/>
            <a:ext cx="4450466" cy="80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78" y="4230622"/>
            <a:ext cx="6127011" cy="1882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78" y="1816126"/>
            <a:ext cx="3610708" cy="765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29324"/>
            <a:ext cx="19114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lab folder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3012470"/>
            <a:ext cx="16165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Volatility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8990" y="4230622"/>
            <a:ext cx="18921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Verity 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A9A2F-CDBD-4753-B219-6C9422E751E3}"/>
              </a:ext>
            </a:extLst>
          </p:cNvPr>
          <p:cNvSpPr txBox="1"/>
          <p:nvPr/>
        </p:nvSpPr>
        <p:spPr>
          <a:xfrm>
            <a:off x="7762882" y="2977907"/>
            <a:ext cx="341231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installation will fail if you have a new Kali version 2020.4, you can jump to next slide</a:t>
            </a:r>
          </a:p>
        </p:txBody>
      </p:sp>
    </p:spTree>
    <p:extLst>
      <p:ext uri="{BB962C8B-B14F-4D97-AF65-F5344CB8AC3E}">
        <p14:creationId xmlns:p14="http://schemas.microsoft.com/office/powerpoint/2010/main" val="2057685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Windows install device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9565257" cy="448627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Almost all electronic devices contain firmware</a:t>
            </a:r>
          </a:p>
          <a:p>
            <a:r>
              <a:rPr lang="en-US" sz="3200" dirty="0"/>
              <a:t>When plug-in, device's enumerator (e.g., PnP Bus Drivers)</a:t>
            </a:r>
          </a:p>
          <a:p>
            <a:pPr lvl="1"/>
            <a:r>
              <a:rPr lang="en-US" sz="2800" dirty="0"/>
              <a:t>Reports Device Identification Strings from device firmware </a:t>
            </a:r>
          </a:p>
          <a:p>
            <a:pPr lvl="2"/>
            <a:r>
              <a:rPr lang="en-US" sz="2400" dirty="0"/>
              <a:t>Hardware IDs -  vendor-defined</a:t>
            </a:r>
          </a:p>
          <a:p>
            <a:pPr lvl="2"/>
            <a:r>
              <a:rPr lang="en-US" sz="2400" dirty="0"/>
              <a:t>Compatible IDs -  vendor-defined</a:t>
            </a:r>
          </a:p>
          <a:p>
            <a:r>
              <a:rPr lang="en-US" sz="3200" dirty="0"/>
              <a:t>Windows uses Hardware IDs to </a:t>
            </a:r>
          </a:p>
          <a:p>
            <a:pPr lvl="1"/>
            <a:r>
              <a:rPr lang="en-US" sz="2800" dirty="0"/>
              <a:t>locate the information (INF) file that best matches the device</a:t>
            </a:r>
          </a:p>
          <a:p>
            <a:pPr lvl="1"/>
            <a:r>
              <a:rPr lang="en-US" sz="2800" dirty="0"/>
              <a:t>if not, uses compatible IDs</a:t>
            </a:r>
          </a:p>
          <a:p>
            <a:r>
              <a:rPr lang="en-US" sz="3200" dirty="0"/>
              <a:t>Windows uses INF file to install device drivers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9" y="2"/>
            <a:ext cx="2018580" cy="201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1994979"/>
            <a:ext cx="2018582" cy="43887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26015" y="2251494"/>
            <a:ext cx="6297283" cy="25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90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2" y="1676278"/>
            <a:ext cx="9808050" cy="4425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8292572" y="3424205"/>
            <a:ext cx="228893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VEN_XXXX: vendor </a:t>
            </a:r>
          </a:p>
          <a:p>
            <a:r>
              <a:rPr lang="en-US" sz="1400" dirty="0"/>
              <a:t>DEV_XXXX: model of device </a:t>
            </a:r>
          </a:p>
          <a:p>
            <a:endParaRPr lang="en-US" sz="1400" dirty="0"/>
          </a:p>
          <a:p>
            <a:r>
              <a:rPr lang="en-US" sz="1400" dirty="0"/>
              <a:t>Common VEN_XXXX codes:</a:t>
            </a:r>
          </a:p>
          <a:p>
            <a:r>
              <a:rPr lang="en-US" sz="1400" dirty="0"/>
              <a:t>Intel – 8086</a:t>
            </a:r>
          </a:p>
          <a:p>
            <a:r>
              <a:rPr lang="en-US" sz="1400" dirty="0"/>
              <a:t>ATI/AMD – 1002/1022</a:t>
            </a:r>
          </a:p>
          <a:p>
            <a:r>
              <a:rPr lang="en-US" sz="1400" dirty="0"/>
              <a:t>NVIDIA – 10DE</a:t>
            </a:r>
          </a:p>
          <a:p>
            <a:r>
              <a:rPr lang="en-US" sz="1400" dirty="0"/>
              <a:t>Broadcom – 14E4</a:t>
            </a:r>
          </a:p>
          <a:p>
            <a:r>
              <a:rPr lang="en-US" sz="1400" dirty="0"/>
              <a:t>Atheros – 168C</a:t>
            </a:r>
          </a:p>
          <a:p>
            <a:r>
              <a:rPr lang="en-US" sz="1400" dirty="0" err="1"/>
              <a:t>Realtek</a:t>
            </a:r>
            <a:r>
              <a:rPr lang="en-US" sz="1400" dirty="0"/>
              <a:t> – 10EC</a:t>
            </a:r>
          </a:p>
          <a:p>
            <a:r>
              <a:rPr lang="en-US" sz="1400" dirty="0"/>
              <a:t>Creative – 1102</a:t>
            </a:r>
          </a:p>
          <a:p>
            <a:r>
              <a:rPr lang="en-US" sz="1400" dirty="0"/>
              <a:t>Logitech – 046D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devices connected to PCI?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6105796" y="44773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3" y="909182"/>
            <a:ext cx="4909993" cy="267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2" y="917812"/>
            <a:ext cx="5969178" cy="242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8403" y="244384"/>
            <a:ext cx="39065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device: https://devicehunt.com/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02" y="3806030"/>
            <a:ext cx="5969178" cy="2426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5328396" y="1674336"/>
            <a:ext cx="226422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8437" y="2987034"/>
            <a:ext cx="304465" cy="79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8403" y="3806030"/>
            <a:ext cx="35301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Search driver based on hardware ID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" y="4396963"/>
            <a:ext cx="4026888" cy="15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suspect’s device?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0" y="1302223"/>
            <a:ext cx="8608290" cy="225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85" y="1826569"/>
            <a:ext cx="3207893" cy="4929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2878" y="2365151"/>
            <a:ext cx="8188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 to </a:t>
            </a:r>
          </a:p>
        </p:txBody>
      </p:sp>
      <p:sp>
        <p:nvSpPr>
          <p:cNvPr id="9" name="Freeform 8"/>
          <p:cNvSpPr/>
          <p:nvPr/>
        </p:nvSpPr>
        <p:spPr>
          <a:xfrm>
            <a:off x="9422903" y="2497678"/>
            <a:ext cx="455585" cy="208549"/>
          </a:xfrm>
          <a:custGeom>
            <a:avLst/>
            <a:gdLst>
              <a:gd name="connsiteX0" fmla="*/ 286929 w 455585"/>
              <a:gd name="connsiteY0" fmla="*/ 200526 h 208549"/>
              <a:gd name="connsiteX1" fmla="*/ 431308 w 455585"/>
              <a:gd name="connsiteY1" fmla="*/ 208547 h 208549"/>
              <a:gd name="connsiteX2" fmla="*/ 455371 w 455585"/>
              <a:gd name="connsiteY2" fmla="*/ 200526 h 208549"/>
              <a:gd name="connsiteX3" fmla="*/ 439329 w 455585"/>
              <a:gd name="connsiteY3" fmla="*/ 152400 h 208549"/>
              <a:gd name="connsiteX4" fmla="*/ 439329 w 455585"/>
              <a:gd name="connsiteY4" fmla="*/ 16042 h 208549"/>
              <a:gd name="connsiteX5" fmla="*/ 415265 w 455585"/>
              <a:gd name="connsiteY5" fmla="*/ 8021 h 208549"/>
              <a:gd name="connsiteX6" fmla="*/ 359118 w 455585"/>
              <a:gd name="connsiteY6" fmla="*/ 0 h 208549"/>
              <a:gd name="connsiteX7" fmla="*/ 70360 w 455585"/>
              <a:gd name="connsiteY7" fmla="*/ 8021 h 208549"/>
              <a:gd name="connsiteX8" fmla="*/ 6192 w 455585"/>
              <a:gd name="connsiteY8" fmla="*/ 16042 h 20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585" h="208549">
                <a:moveTo>
                  <a:pt x="286929" y="200526"/>
                </a:moveTo>
                <a:cubicBezTo>
                  <a:pt x="335055" y="203200"/>
                  <a:pt x="383107" y="208547"/>
                  <a:pt x="431308" y="208547"/>
                </a:cubicBezTo>
                <a:cubicBezTo>
                  <a:pt x="439763" y="208547"/>
                  <a:pt x="454175" y="208896"/>
                  <a:pt x="455371" y="200526"/>
                </a:cubicBezTo>
                <a:cubicBezTo>
                  <a:pt x="457762" y="183786"/>
                  <a:pt x="439329" y="152400"/>
                  <a:pt x="439329" y="152400"/>
                </a:cubicBezTo>
                <a:cubicBezTo>
                  <a:pt x="447558" y="103028"/>
                  <a:pt x="457261" y="69838"/>
                  <a:pt x="439329" y="16042"/>
                </a:cubicBezTo>
                <a:cubicBezTo>
                  <a:pt x="436655" y="8021"/>
                  <a:pt x="423556" y="9679"/>
                  <a:pt x="415265" y="8021"/>
                </a:cubicBezTo>
                <a:cubicBezTo>
                  <a:pt x="396726" y="4313"/>
                  <a:pt x="377834" y="2674"/>
                  <a:pt x="359118" y="0"/>
                </a:cubicBezTo>
                <a:cubicBezTo>
                  <a:pt x="262865" y="2674"/>
                  <a:pt x="166530" y="3213"/>
                  <a:pt x="70360" y="8021"/>
                </a:cubicBezTo>
                <a:cubicBezTo>
                  <a:pt x="-141938" y="18636"/>
                  <a:pt x="214068" y="16042"/>
                  <a:pt x="6192" y="160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98513" y="2429499"/>
            <a:ext cx="88231" cy="136358"/>
          </a:xfrm>
          <a:custGeom>
            <a:avLst/>
            <a:gdLst>
              <a:gd name="connsiteX0" fmla="*/ 56147 w 88231"/>
              <a:gd name="connsiteY0" fmla="*/ 0 h 136358"/>
              <a:gd name="connsiteX1" fmla="*/ 24063 w 88231"/>
              <a:gd name="connsiteY1" fmla="*/ 64168 h 136358"/>
              <a:gd name="connsiteX2" fmla="*/ 0 w 88231"/>
              <a:gd name="connsiteY2" fmla="*/ 80210 h 136358"/>
              <a:gd name="connsiteX3" fmla="*/ 64168 w 88231"/>
              <a:gd name="connsiteY3" fmla="*/ 120316 h 136358"/>
              <a:gd name="connsiteX4" fmla="*/ 88231 w 88231"/>
              <a:gd name="connsiteY4" fmla="*/ 136358 h 13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31" h="136358">
                <a:moveTo>
                  <a:pt x="56147" y="0"/>
                </a:moveTo>
                <a:cubicBezTo>
                  <a:pt x="48488" y="19148"/>
                  <a:pt x="40082" y="48149"/>
                  <a:pt x="24063" y="64168"/>
                </a:cubicBezTo>
                <a:cubicBezTo>
                  <a:pt x="17246" y="70985"/>
                  <a:pt x="8021" y="74863"/>
                  <a:pt x="0" y="80210"/>
                </a:cubicBezTo>
                <a:cubicBezTo>
                  <a:pt x="38481" y="137931"/>
                  <a:pt x="-16010" y="66864"/>
                  <a:pt x="64168" y="120316"/>
                </a:cubicBezTo>
                <a:lnTo>
                  <a:pt x="88231" y="1363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0" y="3835215"/>
            <a:ext cx="6296493" cy="2638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1147" y="1952444"/>
            <a:ext cx="3642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20202"/>
                </a:solidFill>
                <a:latin typeface="Roboto"/>
              </a:rPr>
              <a:t>Note: On a live registry, you will see “</a:t>
            </a:r>
            <a:r>
              <a:rPr lang="en-US" sz="1400" i="1" dirty="0" err="1">
                <a:solidFill>
                  <a:srgbClr val="020202"/>
                </a:solidFill>
                <a:latin typeface="Roboto"/>
              </a:rPr>
              <a:t>CurrentControlSet</a:t>
            </a:r>
            <a:r>
              <a:rPr lang="en-US" sz="1400" i="1" dirty="0">
                <a:solidFill>
                  <a:srgbClr val="020202"/>
                </a:solidFill>
                <a:latin typeface="Roboto"/>
              </a:rPr>
              <a:t>” instead of “ControlSet001”. Because it is not a live, we need to check ControlSet001</a:t>
            </a:r>
          </a:p>
        </p:txBody>
      </p:sp>
      <p:sp>
        <p:nvSpPr>
          <p:cNvPr id="11" name="Right Arrow 10"/>
          <p:cNvSpPr/>
          <p:nvPr/>
        </p:nvSpPr>
        <p:spPr>
          <a:xfrm rot="10089075">
            <a:off x="4140944" y="614482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92139"/>
            <a:ext cx="1285976" cy="1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2206755"/>
            <a:ext cx="10748758" cy="404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8357" y="1823582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grep</a:t>
            </a:r>
            <a:r>
              <a:rPr lang="en-US" dirty="0"/>
              <a:t>: only show TCP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suspicious IPs (processes) connect to the PC?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2603770"/>
            <a:ext cx="11594707" cy="293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1" y="1764055"/>
            <a:ext cx="2184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Scan network objects</a:t>
            </a:r>
          </a:p>
        </p:txBody>
      </p:sp>
    </p:spTree>
    <p:extLst>
      <p:ext uri="{BB962C8B-B14F-4D97-AF65-F5344CB8AC3E}">
        <p14:creationId xmlns:p14="http://schemas.microsoft.com/office/powerpoint/2010/main" val="113245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521"/>
          <a:stretch/>
        </p:blipFill>
        <p:spPr>
          <a:xfrm>
            <a:off x="838200" y="2293640"/>
            <a:ext cx="9897208" cy="1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541"/>
            <a:ext cx="7143641" cy="1753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46650"/>
            <a:ext cx="16126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Help command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6021445"/>
            <a:ext cx="7143641" cy="379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Note: Module Output Options: dot, </a:t>
            </a:r>
            <a:r>
              <a:rPr lang="en-US" dirty="0" err="1"/>
              <a:t>greptext</a:t>
            </a:r>
            <a:r>
              <a:rPr lang="en-US" dirty="0"/>
              <a:t>, html,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text, 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772749"/>
            <a:ext cx="27265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4</a:t>
            </a:r>
          </a:p>
        </p:txBody>
      </p:sp>
    </p:spTree>
    <p:extLst>
      <p:ext uri="{BB962C8B-B14F-4D97-AF65-F5344CB8AC3E}">
        <p14:creationId xmlns:p14="http://schemas.microsoft.com/office/powerpoint/2010/main" val="2404301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085" y="1755165"/>
            <a:ext cx="717382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-1 (unidentified process) using the suspicious 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5" y="2394952"/>
            <a:ext cx="10222523" cy="2038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084" y="4676393"/>
            <a:ext cx="1022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YARA is a tool aimed at (but not limited to) helping malware researchers to identify and classify malware samples.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531" y="2998874"/>
            <a:ext cx="43794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-Y “192.168.56.5”: </a:t>
            </a:r>
            <a:r>
              <a:rPr lang="en-US" dirty="0"/>
              <a:t>Define YARA pattern at IP </a:t>
            </a:r>
          </a:p>
          <a:p>
            <a:r>
              <a:rPr lang="en-US" b="1" dirty="0"/>
              <a:t>--output-file=any file name</a:t>
            </a:r>
          </a:p>
        </p:txBody>
      </p:sp>
    </p:spTree>
    <p:extLst>
      <p:ext uri="{BB962C8B-B14F-4D97-AF65-F5344CB8AC3E}">
        <p14:creationId xmlns:p14="http://schemas.microsoft.com/office/powerpoint/2010/main" val="3417597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" y="1366735"/>
            <a:ext cx="10654037" cy="473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72" y="931984"/>
            <a:ext cx="47615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application chrome.exe which PID=2388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6381" y="4290110"/>
            <a:ext cx="41564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suspect used chrome to download file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6180303" y="2325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Command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cmdscan</a:t>
            </a:r>
            <a:r>
              <a:rPr lang="en-US" dirty="0"/>
              <a:t> and consoles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412013"/>
            <a:ext cx="1330799" cy="1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3A0-CA66-4C3C-83E9-ADB2E844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installation failed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24FAF-43C5-419A-8D57-6B8543C8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7" y="1830527"/>
            <a:ext cx="8611346" cy="2072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CC0A0-1779-4DA6-910E-FA1F6318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17" y="3903347"/>
            <a:ext cx="8603726" cy="152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F47DD-89B8-4339-92B2-FB022E67F67A}"/>
              </a:ext>
            </a:extLst>
          </p:cNvPr>
          <p:cNvSpPr txBox="1"/>
          <p:nvPr/>
        </p:nvSpPr>
        <p:spPr>
          <a:xfrm>
            <a:off x="959817" y="5569545"/>
            <a:ext cx="11049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commands starting with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, you MUST replace them with </a:t>
            </a:r>
            <a:r>
              <a:rPr lang="en-US" dirty="0">
                <a:solidFill>
                  <a:srgbClr val="C00000"/>
                </a:solidFill>
              </a:rPr>
              <a:t>python2 vol.py</a:t>
            </a:r>
          </a:p>
          <a:p>
            <a:r>
              <a:rPr lang="en-US" dirty="0"/>
              <a:t>for example, </a:t>
            </a:r>
            <a:r>
              <a:rPr lang="en-US" dirty="0">
                <a:solidFill>
                  <a:srgbClr val="C00000"/>
                </a:solidFill>
              </a:rPr>
              <a:t>volatility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r>
              <a:rPr lang="en-US" dirty="0" err="1">
                <a:solidFill>
                  <a:srgbClr val="7030A0"/>
                </a:solidFill>
              </a:rPr>
              <a:t>imageinfo</a:t>
            </a:r>
            <a:r>
              <a:rPr lang="en-US" dirty="0"/>
              <a:t> MUST changed to </a:t>
            </a:r>
            <a:r>
              <a:rPr lang="en-US" dirty="0">
                <a:solidFill>
                  <a:srgbClr val="C00000"/>
                </a:solidFill>
              </a:rPr>
              <a:t>python2 vol.py </a:t>
            </a:r>
            <a:r>
              <a:rPr lang="en-US" dirty="0">
                <a:solidFill>
                  <a:srgbClr val="7030A0"/>
                </a:solidFill>
              </a:rPr>
              <a:t>-f memdumpWin7.mem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5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699076"/>
            <a:ext cx="8003837" cy="467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6242" y="5183487"/>
            <a:ext cx="17180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F drive a USB?</a:t>
            </a:r>
          </a:p>
        </p:txBody>
      </p:sp>
      <p:sp>
        <p:nvSpPr>
          <p:cNvPr id="5" name="Right Arrow 4"/>
          <p:cNvSpPr/>
          <p:nvPr/>
        </p:nvSpPr>
        <p:spPr>
          <a:xfrm rot="10089075">
            <a:off x="4923835" y="52903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commands to copy files?</a:t>
            </a:r>
          </a:p>
        </p:txBody>
      </p:sp>
    </p:spTree>
    <p:extLst>
      <p:ext uri="{BB962C8B-B14F-4D97-AF65-F5344CB8AC3E}">
        <p14:creationId xmlns:p14="http://schemas.microsoft.com/office/powerpoint/2010/main" val="368441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1" y="2984535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7082" y="3320178"/>
            <a:ext cx="15247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Command PID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these commands are executed?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232212"/>
            <a:ext cx="60858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find timestamps because the PID of Command Prompt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11063706" y="363446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9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method to search command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8926180" cy="716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82" y="2611965"/>
            <a:ext cx="6451098" cy="386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7341"/>
            <a:ext cx="22792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Process and PID found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229174" y="592070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6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87" y="71718"/>
            <a:ext cx="5684749" cy="656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29" y="439270"/>
            <a:ext cx="1764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Screen captured </a:t>
            </a:r>
          </a:p>
        </p:txBody>
      </p:sp>
    </p:spTree>
    <p:extLst>
      <p:ext uri="{BB962C8B-B14F-4D97-AF65-F5344CB8AC3E}">
        <p14:creationId xmlns:p14="http://schemas.microsoft.com/office/powerpoint/2010/main" val="1750591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Suspect’s USB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271608" y="2318287"/>
            <a:ext cx="756121" cy="1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8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PC recognizes a USB?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9123947" cy="4351338"/>
          </a:xfrm>
        </p:spPr>
        <p:txBody>
          <a:bodyPr>
            <a:normAutofit/>
          </a:bodyPr>
          <a:lstStyle/>
          <a:p>
            <a:r>
              <a:rPr lang="en-US" dirty="0"/>
              <a:t>When a USB is plugged in, the Plug and Play (PnP) Manager finds device ID (Hardware IDs  or Compatible IDs)</a:t>
            </a:r>
          </a:p>
          <a:p>
            <a:pPr lvl="1"/>
            <a:r>
              <a:rPr lang="en-US" dirty="0"/>
              <a:t>Receives the event =&gt; enumerates devices from firmware=&gt; device ID  </a:t>
            </a:r>
          </a:p>
          <a:p>
            <a:r>
              <a:rPr lang="en-US" dirty="0"/>
              <a:t>OS locates the appropriate driver for the device </a:t>
            </a:r>
          </a:p>
          <a:p>
            <a:pPr lvl="1"/>
            <a:r>
              <a:rPr lang="en-US" dirty="0"/>
              <a:t>Queries the device descriptor (.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dirty="0"/>
              <a:t>) uses Hardware IDs  or Compatible IDs</a:t>
            </a:r>
          </a:p>
          <a:p>
            <a:r>
              <a:rPr lang="en-US" dirty="0"/>
              <a:t>OS loads that driver use 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i="1" dirty="0">
                <a:solidFill>
                  <a:srgbClr val="007DB5"/>
                </a:solidFill>
              </a:rPr>
              <a:t> </a:t>
            </a:r>
          </a:p>
          <a:p>
            <a:r>
              <a:rPr lang="en-US" dirty="0"/>
              <a:t>Once the device has been identified</a:t>
            </a:r>
          </a:p>
          <a:p>
            <a:pPr lvl="1"/>
            <a:r>
              <a:rPr lang="en-US" dirty="0"/>
              <a:t>Multiple registry keys will be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0"/>
            <a:ext cx="4903694" cy="118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1131" y="956274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>
                <a:solidFill>
                  <a:srgbClr val="FF0000"/>
                </a:solidFill>
              </a:rPr>
              <a:t>M</a:t>
            </a:r>
            <a:r>
              <a:rPr lang="en-US" sz="1200" dirty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/>
              <a:t>torage device </a:t>
            </a:r>
            <a:r>
              <a:rPr lang="en-US" sz="1200" dirty="0">
                <a:solidFill>
                  <a:srgbClr val="FF0000"/>
                </a:solidFill>
              </a:rPr>
              <a:t>Cl</a:t>
            </a:r>
            <a:r>
              <a:rPr lang="en-US" sz="1200" dirty="0"/>
              <a:t>ass (MSC) communication protocols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8570259" y="618565"/>
            <a:ext cx="80682" cy="33770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registry keys can be used as </a:t>
            </a:r>
            <a:br>
              <a:rPr lang="en-US" dirty="0"/>
            </a:br>
            <a:r>
              <a:rPr lang="en-US" dirty="0"/>
              <a:t>evidence chain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  <a:p>
            <a:r>
              <a:rPr lang="en-US" dirty="0"/>
              <a:t>A USB has an unique </a:t>
            </a:r>
            <a:r>
              <a:rPr lang="en-US" dirty="0">
                <a:solidFill>
                  <a:srgbClr val="FF0000"/>
                </a:solidFill>
              </a:rPr>
              <a:t>Instance ID </a:t>
            </a:r>
            <a:r>
              <a:rPr lang="en-US" dirty="0"/>
              <a:t>of each device</a:t>
            </a:r>
          </a:p>
          <a:p>
            <a:r>
              <a:rPr lang="en-US" dirty="0"/>
              <a:t>The USB has been assigned a drive letter (D, E, F..) of the PC</a:t>
            </a:r>
          </a:p>
          <a:p>
            <a:r>
              <a:rPr lang="en-US" dirty="0"/>
              <a:t>The drive letter is associated with a suspect’s account</a:t>
            </a:r>
          </a:p>
          <a:p>
            <a:r>
              <a:rPr lang="en-US" dirty="0"/>
              <a:t>Timestamps need to be verified</a:t>
            </a:r>
          </a:p>
          <a:p>
            <a:r>
              <a:rPr lang="en-US" dirty="0"/>
              <a:t>Check setupapi.log (if available)</a:t>
            </a:r>
          </a:p>
        </p:txBody>
      </p:sp>
    </p:spTree>
    <p:extLst>
      <p:ext uri="{BB962C8B-B14F-4D97-AF65-F5344CB8AC3E}">
        <p14:creationId xmlns:p14="http://schemas.microsoft.com/office/powerpoint/2010/main" val="1603848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Device interface key is add under</a:t>
            </a:r>
          </a:p>
          <a:p>
            <a:pPr lvl="1"/>
            <a:r>
              <a:rPr lang="en-US" dirty="0"/>
              <a:t>HKEY_LOCAL_MACHINE\SYSTEM\ControlSet001\Control\</a:t>
            </a:r>
            <a:r>
              <a:rPr lang="en-US" dirty="0" err="1"/>
              <a:t>DeviceClasses</a:t>
            </a:r>
            <a:endParaRPr lang="en-US" dirty="0"/>
          </a:p>
          <a:p>
            <a:r>
              <a:rPr lang="en-US" dirty="0"/>
              <a:t>USB Device interface key have a link to </a:t>
            </a:r>
          </a:p>
          <a:p>
            <a:pPr lvl="1"/>
            <a:r>
              <a:rPr lang="en-US" dirty="0"/>
              <a:t>USBSTOR\Disk&amp;Ven_General&amp;Prod_UDisk&amp;Rev_5.00</a:t>
            </a:r>
          </a:p>
        </p:txBody>
      </p:sp>
    </p:spTree>
    <p:extLst>
      <p:ext uri="{BB962C8B-B14F-4D97-AF65-F5344CB8AC3E}">
        <p14:creationId xmlns:p14="http://schemas.microsoft.com/office/powerpoint/2010/main" val="2848480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87" y="215434"/>
            <a:ext cx="2610983" cy="596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Device interface GUID?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823"/>
            <a:ext cx="7904617" cy="34962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device has an interface with a Globally Unique Identifier (GUID)</a:t>
            </a:r>
          </a:p>
          <a:p>
            <a:pPr lvl="1"/>
            <a:r>
              <a:rPr lang="en-US" dirty="0"/>
              <a:t>To communicate with PC</a:t>
            </a:r>
          </a:p>
          <a:p>
            <a:pPr lvl="1"/>
            <a:r>
              <a:rPr lang="en-US" dirty="0"/>
              <a:t>Organized under </a:t>
            </a:r>
            <a:r>
              <a:rPr lang="en-US" i="1" dirty="0" err="1">
                <a:solidFill>
                  <a:srgbClr val="FF0000"/>
                </a:solidFill>
              </a:rPr>
              <a:t>DeviceClasses</a:t>
            </a:r>
            <a:endParaRPr lang="en-US" dirty="0"/>
          </a:p>
          <a:p>
            <a:r>
              <a:rPr lang="en-US" dirty="0"/>
              <a:t>A device interface </a:t>
            </a:r>
            <a:r>
              <a:rPr lang="en-US" dirty="0" err="1"/>
              <a:t>subkey</a:t>
            </a:r>
            <a:r>
              <a:rPr lang="en-US" dirty="0"/>
              <a:t> is created when a plug and play device driver is successfully loaded.</a:t>
            </a:r>
          </a:p>
          <a:p>
            <a:pPr lvl="1"/>
            <a:r>
              <a:rPr lang="en-US" dirty="0"/>
              <a:t>Disk interface </a:t>
            </a:r>
            <a:r>
              <a:rPr lang="en-US" dirty="0" err="1"/>
              <a:t>subkey</a:t>
            </a:r>
            <a:r>
              <a:rPr lang="en-US" dirty="0"/>
              <a:t>: GUID_DEVINTERFACE_DISK, or </a:t>
            </a:r>
            <a:r>
              <a:rPr lang="en-US" dirty="0" err="1"/>
              <a:t>DiskClassGUID</a:t>
            </a:r>
            <a:endParaRPr lang="en-US" dirty="0"/>
          </a:p>
          <a:p>
            <a:pPr lvl="1"/>
            <a:r>
              <a:rPr lang="en-US" dirty="0"/>
              <a:t>Value=53F56307-B6BF-11D0-94F2-00A0C91EFB8B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subkey</a:t>
            </a:r>
            <a:r>
              <a:rPr lang="en-US" dirty="0"/>
              <a:t> will be removed if the device is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" y="4881860"/>
            <a:ext cx="7635902" cy="1394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1082" y="3630707"/>
            <a:ext cx="2324305" cy="158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378" y="5187284"/>
            <a:ext cx="24872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a hard disk storage (e.g., USB) device interface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6447" y="2689412"/>
            <a:ext cx="3648635" cy="4392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8794376" y="365125"/>
            <a:ext cx="621011" cy="558744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2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91" y="1069959"/>
            <a:ext cx="6846167" cy="5130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91" y="528918"/>
            <a:ext cx="24032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device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210" y="5388639"/>
            <a:ext cx="15493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Disk interfaces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5181260" y="557531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download the memory image for investigations?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7" y="2374001"/>
            <a:ext cx="10022824" cy="1236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70268"/>
            <a:ext cx="7607099" cy="661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37" y="1797351"/>
            <a:ext cx="25894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memory dump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198" y="4202471"/>
            <a:ext cx="23006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downloaded file</a:t>
            </a:r>
          </a:p>
        </p:txBody>
      </p:sp>
    </p:spTree>
    <p:extLst>
      <p:ext uri="{BB962C8B-B14F-4D97-AF65-F5344CB8AC3E}">
        <p14:creationId xmlns:p14="http://schemas.microsoft.com/office/powerpoint/2010/main" val="293504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8" y="1258926"/>
            <a:ext cx="8126554" cy="4972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268" y="573741"/>
            <a:ext cx="19218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Disk Interfaces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287435" y="4630720"/>
            <a:ext cx="2420471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dvTT5ada87cc"/>
              </a:rPr>
              <a:t>#USBSTOR</a:t>
            </a:r>
          </a:p>
          <a:p>
            <a:r>
              <a:rPr lang="en-US" sz="1400" dirty="0">
                <a:latin typeface="AdvTT5ada87cc"/>
              </a:rPr>
              <a:t>#Disk</a:t>
            </a:r>
          </a:p>
          <a:p>
            <a:r>
              <a:rPr lang="en-US" sz="1400" dirty="0">
                <a:latin typeface="AdvTT5ada87cc"/>
              </a:rPr>
              <a:t>&amp;</a:t>
            </a:r>
            <a:r>
              <a:rPr lang="en-US" sz="1400" dirty="0" err="1">
                <a:latin typeface="AdvTT5ada87cc"/>
              </a:rPr>
              <a:t>Ven</a:t>
            </a:r>
            <a:r>
              <a:rPr lang="en-US" sz="1400" dirty="0">
                <a:latin typeface="AdvTT5ada87cc"/>
              </a:rPr>
              <a:t>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VendorName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&amp;Prod_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ProductName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&amp;Rev_[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RevisionID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>
                <a:solidFill>
                  <a:srgbClr val="FF0000"/>
                </a:solidFill>
                <a:latin typeface="AdvTT5ada87cc"/>
              </a:rPr>
              <a:t>UID/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SerialNo</a:t>
            </a:r>
            <a:r>
              <a:rPr lang="en-US" sz="1400" dirty="0">
                <a:latin typeface="AdvTT5ada87cc"/>
              </a:rPr>
              <a:t>.</a:t>
            </a:r>
            <a:r>
              <a:rPr lang="en-US" sz="1400" dirty="0">
                <a:latin typeface="AdvTTeeee58d9.B"/>
              </a:rPr>
              <a:t>]</a:t>
            </a:r>
          </a:p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>
                <a:latin typeface="AdvTTec369687"/>
              </a:rPr>
              <a:t>{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DeviceInterfaceClassID</a:t>
            </a:r>
            <a:r>
              <a:rPr lang="en-US" sz="1400" dirty="0">
                <a:latin typeface="AdvTTec369687"/>
              </a:rPr>
              <a:t>}</a:t>
            </a:r>
            <a:r>
              <a:rPr lang="en-US" sz="1400" dirty="0">
                <a:latin typeface="AdvTT5ada87cc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765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 </a:t>
            </a:r>
            <a:r>
              <a:rPr lang="en-US" dirty="0"/>
              <a:t>interfaces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01"/>
            <a:ext cx="9121588" cy="4829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Tableau connected via </a:t>
            </a:r>
            <a:r>
              <a:rPr lang="en-US" sz="2000" b="1" dirty="0" err="1"/>
              <a:t>Firewire</a:t>
            </a:r>
            <a:r>
              <a:rPr lang="en-US" sz="2000" b="1" dirty="0"/>
              <a:t>: </a:t>
            </a:r>
            <a:r>
              <a:rPr lang="en-US" sz="2000" dirty="0"/>
              <a:t>##?#SBP2#Tableau&amp;Forensic_SATA_Bridge&amp;LUN0&amp;REV15#000ecc01000f4063#{53f56307-b6bf-11d0-94f2-00a0c91efb8b}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 err="1"/>
              <a:t>eSATA</a:t>
            </a:r>
            <a:r>
              <a:rPr lang="en-US" sz="2000" b="1" dirty="0"/>
              <a:t> attached SSD:  </a:t>
            </a:r>
            <a:r>
              <a:rPr lang="en-US" sz="2000" dirty="0"/>
              <a:t>##?#IDE#DiskPatriot_Torqx_2_32GB_SSD________________S5FAM014#4&amp;35e86db3&amp;0&amp;0.2.0#{53f56307-b6bf-11d0-94f2-00a0c91efb8b}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F-Response iSCSI disk</a:t>
            </a:r>
            <a:r>
              <a:rPr lang="en-US" sz="2000" dirty="0"/>
              <a:t>: ##?#SCSI#Disk&amp;Ven_FRES&amp;Prod_FRES#1&amp;1c121344&amp;0&amp;000000#{53f56307-b6bf-11d0-94f2-00a0c91efb8b}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non generic USB Disk:  </a:t>
            </a:r>
            <a:r>
              <a:rPr lang="en-US" sz="2000" dirty="0"/>
              <a:t>\##?#USBSTOR#Disk&amp;Ven_FUJITSU&amp;Prod_MHT2060AH&amp;Rev_#43527242060A&amp;0#{53f56307-b6bf-11d0-94f2-00a0c91efb8b}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generic USB Disk:  </a:t>
            </a:r>
            <a:r>
              <a:rPr lang="en-US" sz="2000" dirty="0"/>
              <a:t>##?#USBSTOR#Disk&amp;Ven_&amp;Prod_&amp;Rev_PMAP#07032AE8AFBE2481&amp;0#{53f56307-b6bf-11d0-94f2-00a0c91efb8b}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809274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</a:t>
            </a:r>
            <a:r>
              <a:rPr lang="en-US" dirty="0">
                <a:solidFill>
                  <a:srgbClr val="FF0000"/>
                </a:solidFill>
              </a:rPr>
              <a:t>disk</a:t>
            </a:r>
            <a:r>
              <a:rPr lang="en-US" dirty="0"/>
              <a:t> interfaces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0825"/>
            <a:ext cx="1180592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USB attached android phone:  </a:t>
            </a:r>
            <a:r>
              <a:rPr lang="en-US" sz="2400" dirty="0"/>
              <a:t>##?#USBSTOR#Disk&amp;Ven_Android&amp;Prod___UMS_Composite&amp;Rev___00#8&amp;d3cc3f0&amp;0&amp;304D1905736FB98E&amp;0#{53f56307-b6bf-11d0-94f2-00a0c91efb8b}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GUIDs</a:t>
            </a:r>
            <a:r>
              <a:rPr lang="en-US" sz="2400" dirty="0"/>
              <a:t>: SYSTEM\\Control\</a:t>
            </a:r>
            <a:r>
              <a:rPr lang="en-US" sz="2400" dirty="0" err="1"/>
              <a:t>DeviceClasses</a:t>
            </a:r>
            <a:r>
              <a:rPr lang="en-US" sz="2400" dirty="0"/>
              <a:t>\{53F5630D-B6BF-11D0-94F2-00A0C91EFB8B}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 err="1"/>
              <a:t>MagicISO</a:t>
            </a:r>
            <a:r>
              <a:rPr lang="en-US" sz="2400" b="1" dirty="0"/>
              <a:t> mounted image</a:t>
            </a:r>
            <a:r>
              <a:rPr lang="en-US" sz="2400" dirty="0"/>
              <a:t>:  ##?#SCSI#CdRom&amp;Ven_MagicISO&amp;Prod_Virtual_DVD-ROM&amp;Rev_1.0A#1&amp;2afd7d61&amp;0&amp;0000#{53f5630d-b6bf-11d0-94f2-00a0c91efb8b}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of the generic USB storage device:  </a:t>
            </a:r>
            <a:r>
              <a:rPr lang="en-US" sz="2400" dirty="0"/>
              <a:t>##?#STORAGE#VOLUME#_??_USBSTOR#DISK&amp;VEN_&amp;PROD_&amp;REV_PMAP#07032AE8AFBE2481&amp;0#{53F56307-B6BF-11D0-94F2-00A0C91EFB8B}#{53f5630d-b6bf-11d0-94f2-00a0c91efb8b}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3262408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1462438"/>
            <a:ext cx="8387653" cy="4657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1" y="995082"/>
            <a:ext cx="46825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</a:t>
            </a:r>
          </a:p>
        </p:txBody>
      </p:sp>
    </p:spTree>
    <p:extLst>
      <p:ext uri="{BB962C8B-B14F-4D97-AF65-F5344CB8AC3E}">
        <p14:creationId xmlns:p14="http://schemas.microsoft.com/office/powerpoint/2010/main" val="521962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" y="1475227"/>
            <a:ext cx="9029427" cy="455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019" y="977152"/>
            <a:ext cx="61561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DeviceClass</a:t>
            </a:r>
            <a:r>
              <a:rPr lang="en-US" dirty="0"/>
              <a:t>\Disk Interface\USB Interface\# </a:t>
            </a:r>
            <a:r>
              <a:rPr lang="en-US" dirty="0" err="1"/>
              <a:t>SymbolicLink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412" y="3908612"/>
            <a:ext cx="2327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plug-in timestamp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5" y="4923604"/>
            <a:ext cx="54051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It is a symbolic link, we can check and verify the </a:t>
            </a:r>
            <a:r>
              <a:rPr lang="en-US" dirty="0" err="1"/>
              <a:t>subkey</a:t>
            </a:r>
            <a:r>
              <a:rPr lang="en-US" dirty="0"/>
              <a:t> </a:t>
            </a:r>
          </a:p>
        </p:txBody>
      </p:sp>
      <p:sp>
        <p:nvSpPr>
          <p:cNvPr id="7" name="Right Arrow 6"/>
          <p:cNvSpPr/>
          <p:nvPr/>
        </p:nvSpPr>
        <p:spPr>
          <a:xfrm rot="10089075">
            <a:off x="3264842" y="529492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USBTOR </a:t>
            </a:r>
            <a:r>
              <a:rPr lang="en-US" dirty="0" err="1"/>
              <a:t>subkey</a:t>
            </a:r>
            <a:r>
              <a:rPr lang="en-US" dirty="0"/>
              <a:t> and timestamp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0" y="1480592"/>
            <a:ext cx="7084733" cy="246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67" y="1400381"/>
            <a:ext cx="3543607" cy="4640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0" y="4240542"/>
            <a:ext cx="4106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Ven</a:t>
            </a:r>
            <a:r>
              <a:rPr lang="en-US" dirty="0"/>
              <a:t>_ [vendor name]</a:t>
            </a:r>
          </a:p>
          <a:p>
            <a:r>
              <a:rPr lang="en-US" dirty="0"/>
              <a:t>Prod_[product name assigned by vendor]</a:t>
            </a:r>
          </a:p>
          <a:p>
            <a:r>
              <a:rPr lang="en-US" dirty="0"/>
              <a:t>Rev_[revision ID]</a:t>
            </a:r>
          </a:p>
        </p:txBody>
      </p:sp>
      <p:sp>
        <p:nvSpPr>
          <p:cNvPr id="12" name="Right Arrow 11"/>
          <p:cNvSpPr/>
          <p:nvPr/>
        </p:nvSpPr>
        <p:spPr>
          <a:xfrm rot="10089075">
            <a:off x="4566656" y="30430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998" y="1783912"/>
            <a:ext cx="1326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USB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2612" y="2913529"/>
            <a:ext cx="18143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Same timestamp</a:t>
            </a:r>
          </a:p>
        </p:txBody>
      </p:sp>
      <p:sp>
        <p:nvSpPr>
          <p:cNvPr id="6" name="Rectangle 5"/>
          <p:cNvSpPr/>
          <p:nvPr/>
        </p:nvSpPr>
        <p:spPr>
          <a:xfrm>
            <a:off x="721770" y="5370792"/>
            <a:ext cx="383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find Vendor ID and Product ID?</a:t>
            </a:r>
          </a:p>
        </p:txBody>
      </p:sp>
    </p:spTree>
    <p:extLst>
      <p:ext uri="{BB962C8B-B14F-4D97-AF65-F5344CB8AC3E}">
        <p14:creationId xmlns:p14="http://schemas.microsoft.com/office/powerpoint/2010/main" val="25578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Vendor ID and Product 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USB device is connected to a Windows PC, Windows will remember its vendor and class IDs to reference the next time it is plugged in. This information is stored in:</a:t>
            </a:r>
          </a:p>
          <a:p>
            <a:pPr lvl="1"/>
            <a:r>
              <a:rPr lang="en-US" dirty="0"/>
              <a:t>HKEY_LOCAL_MACHINE\SYSTEM\</a:t>
            </a:r>
            <a:r>
              <a:rPr lang="en-US" dirty="0" err="1"/>
              <a:t>CurrentControlSet</a:t>
            </a:r>
            <a:r>
              <a:rPr lang="en-US" dirty="0"/>
              <a:t>\</a:t>
            </a:r>
            <a:r>
              <a:rPr lang="en-US" dirty="0" err="1"/>
              <a:t>Enum</a:t>
            </a:r>
            <a:r>
              <a:rPr lang="en-US" dirty="0"/>
              <a:t>\USB</a:t>
            </a:r>
          </a:p>
          <a:p>
            <a:pPr lvl="1"/>
            <a:r>
              <a:rPr lang="en-US" dirty="0"/>
              <a:t>E.g., Vid_</a:t>
            </a:r>
            <a:r>
              <a:rPr lang="en-US" dirty="0">
                <a:solidFill>
                  <a:srgbClr val="FF0000"/>
                </a:solidFill>
              </a:rPr>
              <a:t>0c55</a:t>
            </a:r>
            <a:r>
              <a:rPr lang="en-US" dirty="0"/>
              <a:t>&amp;Pid_</a:t>
            </a:r>
            <a:r>
              <a:rPr lang="en-US" dirty="0">
                <a:solidFill>
                  <a:srgbClr val="FF0000"/>
                </a:solidFill>
              </a:rPr>
              <a:t>5416</a:t>
            </a:r>
          </a:p>
          <a:p>
            <a:r>
              <a:rPr lang="en-US" dirty="0"/>
              <a:t>Can search device information </a:t>
            </a:r>
          </a:p>
          <a:p>
            <a:pPr lvl="1"/>
            <a:r>
              <a:rPr lang="en-US" dirty="0"/>
              <a:t>https://www.the-sz.com/products/usbid/</a:t>
            </a:r>
          </a:p>
          <a:p>
            <a:r>
              <a:rPr lang="en-US" dirty="0"/>
              <a:t>Note: Registry dumped from memory doesn’t have VID and PID</a:t>
            </a:r>
          </a:p>
          <a:p>
            <a:pPr lvl="1"/>
            <a:r>
              <a:rPr lang="en-US" dirty="0"/>
              <a:t>Normal registry will contain these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52935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Instance ID of USB?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56962" cy="883069"/>
          </a:xfrm>
        </p:spPr>
        <p:txBody>
          <a:bodyPr/>
          <a:lstStyle/>
          <a:p>
            <a:r>
              <a:rPr lang="en-US" dirty="0"/>
              <a:t>A device identification string that distinguishes a device from other devices of the same type on a computer.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0" y="2873315"/>
            <a:ext cx="9639654" cy="324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5044" y="5262408"/>
            <a:ext cx="414105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second character is &amp;,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USB doesn’t provide SN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UID is created by PnP, is only unique system wide 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3709879" y="555392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4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friendly name of the USB?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1325966"/>
            <a:ext cx="6445355" cy="486078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089075">
            <a:off x="5506018" y="59732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80" y="1325966"/>
            <a:ext cx="5054500" cy="50718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61636" y="5590674"/>
            <a:ext cx="1813985" cy="460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01004" y="5693893"/>
            <a:ext cx="4305987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Note: It is hardware, difference from Disk interface GUID, which is software</a:t>
            </a:r>
          </a:p>
        </p:txBody>
      </p:sp>
    </p:spTree>
    <p:extLst>
      <p:ext uri="{BB962C8B-B14F-4D97-AF65-F5344CB8AC3E}">
        <p14:creationId xmlns:p14="http://schemas.microsoft.com/office/powerpoint/2010/main" val="2713538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" y="1496854"/>
            <a:ext cx="8254742" cy="226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0442" y="938463"/>
            <a:ext cx="2173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ContainerID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806116" y="3939468"/>
            <a:ext cx="832693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system-supplied </a:t>
            </a:r>
            <a:r>
              <a:rPr lang="en-US" dirty="0"/>
              <a:t>device identification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Groups</a:t>
            </a:r>
            <a:r>
              <a:rPr lang="en-US" dirty="0"/>
              <a:t> the functional devices associated with a single-function or multifunction device installed in the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Windows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Plug and Play (PnP) manager uses the container ID to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one or more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physical devices should be assigned a </a:t>
            </a:r>
            <a:r>
              <a:rPr lang="en-US" dirty="0" err="1"/>
              <a:t>ContainerID</a:t>
            </a:r>
            <a:r>
              <a:rPr lang="en-US" dirty="0"/>
              <a:t> – not just storage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monitors, external speakers, keyboards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725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the image profile?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0" y="1817555"/>
            <a:ext cx="9985148" cy="34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48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drive letter does the USB was assigned to?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718"/>
            <a:ext cx="8142336" cy="187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1718"/>
            <a:ext cx="8142336" cy="2918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42" y="1732718"/>
            <a:ext cx="2633994" cy="38596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089075">
            <a:off x="3463759" y="358470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9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360" y="2154535"/>
            <a:ext cx="8727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registry key may not have a correct drive letter.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only tracks the last device that has been assigned a particular drive letter (D, E, F,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exam NTUSER.DAT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Next slide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9360" y="1503680"/>
            <a:ext cx="5032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Problem of only exam   </a:t>
            </a:r>
            <a:r>
              <a:rPr lang="en-US" b="1" i="1" dirty="0"/>
              <a:t>/System/</a:t>
            </a:r>
            <a:r>
              <a:rPr lang="en-US" b="1" i="1" dirty="0" err="1"/>
              <a:t>MountedDevices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0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mount F volume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46" y="1472724"/>
            <a:ext cx="5559228" cy="696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48" y="2239982"/>
            <a:ext cx="8321334" cy="420145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4666917" y="35927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089075">
            <a:off x="1827465" y="492422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USB Last Attached to PC?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336"/>
            <a:ext cx="8618092" cy="21963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089075">
            <a:off x="5506016" y="38975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Evidence Source List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/USBSTOR</a:t>
            </a:r>
          </a:p>
          <a:p>
            <a:pPr lvl="1"/>
            <a:r>
              <a:rPr lang="en-US" dirty="0" err="1"/>
              <a:t>Referened</a:t>
            </a:r>
            <a:r>
              <a:rPr lang="en-US" dirty="0"/>
              <a:t> by SYSTEM\ControlSet001\Control\</a:t>
            </a:r>
            <a:r>
              <a:rPr lang="en-US" dirty="0" err="1"/>
              <a:t>DeviceClasses</a:t>
            </a:r>
            <a:r>
              <a:rPr lang="en-US" dirty="0"/>
              <a:t>\{53f56307-b6bf-11d0-94f2-00a0c91efb8b}\UID\</a:t>
            </a:r>
          </a:p>
          <a:p>
            <a:r>
              <a:rPr lang="en-US" dirty="0"/>
              <a:t>SYSTEM/</a:t>
            </a:r>
            <a:r>
              <a:rPr lang="en-US" dirty="0" err="1"/>
              <a:t>MountedDevices</a:t>
            </a:r>
            <a:endParaRPr lang="en-US" dirty="0"/>
          </a:p>
          <a:p>
            <a:pPr lvl="1"/>
            <a:r>
              <a:rPr lang="en-US" dirty="0"/>
              <a:t>Drive letter or volume mounted</a:t>
            </a:r>
          </a:p>
          <a:p>
            <a:r>
              <a:rPr lang="en-US" dirty="0"/>
              <a:t>NTUSER.DAT/Software/Microsoft/Windows/</a:t>
            </a:r>
            <a:r>
              <a:rPr lang="en-US" dirty="0" err="1"/>
              <a:t>CurrentVersion</a:t>
            </a:r>
            <a:r>
              <a:rPr lang="en-US" dirty="0"/>
              <a:t>/Explorer/MountPoints2</a:t>
            </a:r>
          </a:p>
          <a:p>
            <a:pPr lvl="1"/>
            <a:r>
              <a:rPr lang="en-US" dirty="0" err="1"/>
              <a:t>eveal</a:t>
            </a:r>
            <a:r>
              <a:rPr lang="en-US" dirty="0"/>
              <a:t> which user was logged in and active</a:t>
            </a:r>
          </a:p>
          <a:p>
            <a:r>
              <a:rPr lang="en-US" dirty="0"/>
              <a:t>SYSTEM/</a:t>
            </a:r>
            <a:r>
              <a:rPr lang="en-US" dirty="0" err="1"/>
              <a:t>CurrentControlSet</a:t>
            </a:r>
            <a:r>
              <a:rPr lang="en-US" dirty="0"/>
              <a:t>/</a:t>
            </a:r>
            <a:r>
              <a:rPr lang="en-US" dirty="0" err="1"/>
              <a:t>Enum</a:t>
            </a:r>
            <a:r>
              <a:rPr lang="en-US" dirty="0"/>
              <a:t>/USB</a:t>
            </a:r>
          </a:p>
          <a:p>
            <a:pPr lvl="1"/>
            <a:r>
              <a:rPr lang="en-US" dirty="0"/>
              <a:t>Not available in memory dump</a:t>
            </a:r>
          </a:p>
          <a:p>
            <a:r>
              <a:rPr lang="en-US" dirty="0"/>
              <a:t>(optional) Windows Vista+ – ROOT/Windows/</a:t>
            </a:r>
            <a:r>
              <a:rPr lang="en-US" dirty="0" err="1"/>
              <a:t>inf</a:t>
            </a:r>
            <a:r>
              <a:rPr lang="en-US" dirty="0"/>
              <a:t>/setupapi.dev.log</a:t>
            </a:r>
          </a:p>
          <a:p>
            <a:r>
              <a:rPr lang="en-US" dirty="0"/>
              <a:t>(optional) Windows XP – ROOT/Windows/setupapi.log</a:t>
            </a:r>
          </a:p>
        </p:txBody>
      </p:sp>
    </p:spTree>
    <p:extLst>
      <p:ext uri="{BB962C8B-B14F-4D97-AF65-F5344CB8AC3E}">
        <p14:creationId xmlns:p14="http://schemas.microsoft.com/office/powerpoint/2010/main" val="2386207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Internet History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nternet Explor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14812"/>
            <a:ext cx="1303941" cy="12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7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 suspect use Internet Explore?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3" y="1618970"/>
            <a:ext cx="7532374" cy="445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5432612" y="3111311"/>
            <a:ext cx="105144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 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612" y="5639930"/>
            <a:ext cx="15074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X: exit</a:t>
            </a:r>
          </a:p>
        </p:txBody>
      </p:sp>
    </p:spTree>
    <p:extLst>
      <p:ext uri="{BB962C8B-B14F-4D97-AF65-F5344CB8AC3E}">
        <p14:creationId xmlns:p14="http://schemas.microsoft.com/office/powerpoint/2010/main" val="1388883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" y="2220760"/>
            <a:ext cx="9842585" cy="6479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activates in 2019? No</a:t>
            </a:r>
          </a:p>
        </p:txBody>
      </p:sp>
    </p:spTree>
    <p:extLst>
      <p:ext uri="{BB962C8B-B14F-4D97-AF65-F5344CB8AC3E}">
        <p14:creationId xmlns:p14="http://schemas.microsoft.com/office/powerpoint/2010/main" val="1735075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File Explorer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Shellbags</a:t>
            </a:r>
            <a:endParaRPr lang="en-US" dirty="0"/>
          </a:p>
        </p:txBody>
      </p:sp>
      <p:pic>
        <p:nvPicPr>
          <p:cNvPr id="4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81636"/>
            <a:ext cx="1122456" cy="11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8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Shellbags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Registry keys to track a folder window when viewed through File Explorer; </a:t>
            </a:r>
          </a:p>
          <a:p>
            <a:pPr lvl="1"/>
            <a:r>
              <a:rPr lang="en-US" dirty="0"/>
              <a:t>views, sizes and positions </a:t>
            </a:r>
          </a:p>
          <a:p>
            <a:pPr lvl="1"/>
            <a:r>
              <a:rPr lang="en-US" dirty="0"/>
              <a:t>includes network folders and removable devices</a:t>
            </a:r>
          </a:p>
          <a:p>
            <a:pPr lvl="1"/>
            <a:r>
              <a:rPr lang="en-US" dirty="0"/>
              <a:t>available since Windows XP</a:t>
            </a:r>
          </a:p>
          <a:p>
            <a:r>
              <a:rPr lang="en-US" dirty="0"/>
              <a:t>Giving the investigator great insight into </a:t>
            </a:r>
          </a:p>
          <a:p>
            <a:pPr lvl="1"/>
            <a:r>
              <a:rPr lang="en-US" dirty="0"/>
              <a:t>the folder</a:t>
            </a:r>
          </a:p>
          <a:p>
            <a:pPr lvl="1"/>
            <a:r>
              <a:rPr lang="en-US" dirty="0"/>
              <a:t>browsing history of a suspect</a:t>
            </a:r>
          </a:p>
          <a:p>
            <a:pPr lvl="1"/>
            <a:r>
              <a:rPr lang="en-US" dirty="0"/>
              <a:t>details for any folder that might no longer exist on a system</a:t>
            </a:r>
          </a:p>
          <a:p>
            <a:pPr lvl="2"/>
            <a:r>
              <a:rPr lang="en-US" dirty="0"/>
              <a:t>due to deletion, or being located on a removable device</a:t>
            </a:r>
          </a:p>
          <a:p>
            <a:r>
              <a:rPr lang="en-US" dirty="0"/>
              <a:t>Note: </a:t>
            </a:r>
            <a:r>
              <a:rPr lang="en-US" dirty="0" err="1"/>
              <a:t>shellbags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get created when accessing the folders</a:t>
            </a:r>
          </a:p>
          <a:p>
            <a:pPr lvl="1"/>
            <a:r>
              <a:rPr lang="en-US" dirty="0"/>
              <a:t>copying, moving, deleted </a:t>
            </a:r>
            <a:r>
              <a:rPr lang="en-US" dirty="0" err="1"/>
              <a:t>etc</a:t>
            </a:r>
            <a:r>
              <a:rPr lang="en-US" dirty="0"/>
              <a:t> will not change anything.</a:t>
            </a:r>
          </a:p>
        </p:txBody>
      </p:sp>
    </p:spTree>
    <p:extLst>
      <p:ext uri="{BB962C8B-B14F-4D97-AF65-F5344CB8AC3E}">
        <p14:creationId xmlns:p14="http://schemas.microsoft.com/office/powerpoint/2010/main" val="408896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08480" y="1825625"/>
            <a:ext cx="9645320" cy="4351338"/>
          </a:xfrm>
        </p:spPr>
        <p:txBody>
          <a:bodyPr/>
          <a:lstStyle/>
          <a:p>
            <a:r>
              <a:rPr lang="en-US" dirty="0"/>
              <a:t>Understand the Suspect and Accounts</a:t>
            </a:r>
          </a:p>
          <a:p>
            <a:r>
              <a:rPr lang="en-US" dirty="0"/>
              <a:t>Understand the Suspect’s PC</a:t>
            </a:r>
          </a:p>
          <a:p>
            <a:r>
              <a:rPr lang="en-US" dirty="0"/>
              <a:t>Network Forensics</a:t>
            </a:r>
          </a:p>
          <a:p>
            <a:r>
              <a:rPr lang="en-US" dirty="0"/>
              <a:t>Investigate Command History</a:t>
            </a:r>
          </a:p>
          <a:p>
            <a:r>
              <a:rPr lang="en-US" dirty="0"/>
              <a:t>Investigate Suspect’s USB</a:t>
            </a:r>
          </a:p>
          <a:p>
            <a:r>
              <a:rPr lang="en-US" dirty="0"/>
              <a:t>Investigate Internet Explorer History</a:t>
            </a:r>
          </a:p>
          <a:p>
            <a:r>
              <a:rPr lang="en-US" dirty="0"/>
              <a:t>Investigate File Explorer History</a:t>
            </a:r>
          </a:p>
          <a:p>
            <a:r>
              <a:rPr lang="en-US" dirty="0"/>
              <a:t>Timeline Analysis </a:t>
            </a:r>
          </a:p>
        </p:txBody>
      </p:sp>
      <p:pic>
        <p:nvPicPr>
          <p:cNvPr id="1026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840941"/>
            <a:ext cx="556091" cy="5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Explorer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326120"/>
            <a:ext cx="524436" cy="5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301898" y="3743011"/>
            <a:ext cx="257069" cy="55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7" y="3407784"/>
            <a:ext cx="461647" cy="3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177" y="2858363"/>
            <a:ext cx="525546" cy="47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177" y="2267707"/>
            <a:ext cx="526429" cy="50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177" y="1563560"/>
            <a:ext cx="562304" cy="62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6" y="5448209"/>
            <a:ext cx="530966" cy="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41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registry keys that </a:t>
            </a:r>
            <a:r>
              <a:rPr lang="en-US" dirty="0" err="1"/>
              <a:t>shellbags</a:t>
            </a:r>
            <a:r>
              <a:rPr lang="en-US" dirty="0"/>
              <a:t> are structured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Structured from two main registry keys</a:t>
            </a:r>
          </a:p>
          <a:p>
            <a:pPr lvl="1"/>
            <a:r>
              <a:rPr lang="en-US" sz="2800" dirty="0" err="1">
                <a:solidFill>
                  <a:srgbClr val="FF0000"/>
                </a:solidFill>
              </a:rPr>
              <a:t>BagMRU</a:t>
            </a:r>
            <a:r>
              <a:rPr lang="en-US" sz="2800" dirty="0"/>
              <a:t>: stores folder names and records folder paths by creating the similar tree structure.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Bags</a:t>
            </a:r>
            <a:r>
              <a:rPr lang="en-US" sz="2800" dirty="0"/>
              <a:t>: stores the view preferences such as the window size, location and view mode</a:t>
            </a:r>
          </a:p>
          <a:p>
            <a:r>
              <a:rPr lang="en-US" sz="3200" dirty="0"/>
              <a:t>Physical location (Win7 +)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%\NTUSER.dat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err="1"/>
              <a:t>AppData</a:t>
            </a:r>
            <a:r>
              <a:rPr lang="en-US" dirty="0"/>
              <a:t>\Local\Microsoft\Windows\UsrClass.dat.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4" y="1892103"/>
            <a:ext cx="3577702" cy="38098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30988" y="5065059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130988" y="5296440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94612" y="3065929"/>
            <a:ext cx="1864659" cy="211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4612" y="4177553"/>
            <a:ext cx="1864659" cy="12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68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shellbags</a:t>
            </a:r>
            <a:r>
              <a:rPr lang="en-US" dirty="0"/>
              <a:t> are structured?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92388" cy="4180728"/>
          </a:xfrm>
        </p:spPr>
        <p:txBody>
          <a:bodyPr>
            <a:normAutofit/>
          </a:bodyPr>
          <a:lstStyle/>
          <a:p>
            <a:r>
              <a:rPr lang="en-US" dirty="0"/>
              <a:t>Structured In hierarchy to which they are accessed through Windows Explorer</a:t>
            </a:r>
          </a:p>
          <a:p>
            <a:pPr lvl="1"/>
            <a:r>
              <a:rPr lang="en-US" dirty="0"/>
              <a:t>each numbered folder representing a parent or child folder of the one previous.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59" y="1825625"/>
            <a:ext cx="702624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folder access activities on 2019-01-06?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150"/>
            <a:ext cx="10412339" cy="317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8893" y="4051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5977" y="4303059"/>
            <a:ext cx="35449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Interesting! we need to look into it. 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4809073" y="410905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0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2495"/>
            <a:ext cx="10276097" cy="156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folder access activities on 2019-01-06?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792941"/>
            <a:ext cx="37160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Print </a:t>
            </a:r>
            <a:r>
              <a:rPr lang="en-US" dirty="0" err="1"/>
              <a:t>shellbags</a:t>
            </a:r>
            <a:r>
              <a:rPr lang="en-US" dirty="0"/>
              <a:t> to a file shellbags.html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918" y="3002263"/>
            <a:ext cx="25025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Easy to review html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4619"/>
            <a:ext cx="4864764" cy="520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4313839"/>
            <a:ext cx="38109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shellbags.html has be generated</a:t>
            </a:r>
          </a:p>
        </p:txBody>
      </p:sp>
    </p:spTree>
    <p:extLst>
      <p:ext uri="{BB962C8B-B14F-4D97-AF65-F5344CB8AC3E}">
        <p14:creationId xmlns:p14="http://schemas.microsoft.com/office/powerpoint/2010/main" val="4280241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" y="1093702"/>
            <a:ext cx="10448190" cy="5145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81" y="564776"/>
            <a:ext cx="47394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suspect accesses the download folder (twice).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1481" y="6157863"/>
            <a:ext cx="757425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PT Sans"/>
              </a:rPr>
              <a:t>Last Access of folder or last preference change,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not the time of changing the files in the folder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1341" y="5907741"/>
            <a:ext cx="215153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35399" y="5324146"/>
            <a:ext cx="20698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T Sans"/>
              </a:rPr>
              <a:t>First Access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75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Analysis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2158706"/>
            <a:ext cx="1283821" cy="12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9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42921"/>
            <a:ext cx="7552074" cy="127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5" y="242921"/>
            <a:ext cx="2761129" cy="6445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Chrome.exe downloads</a:t>
            </a:r>
          </a:p>
          <a:p>
            <a:r>
              <a:rPr lang="en-US" dirty="0"/>
              <a:t>2019-01-04 16:05:12 GMT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2" y="3977775"/>
            <a:ext cx="6646152" cy="2313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306" y="3977775"/>
            <a:ext cx="27611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plugged in </a:t>
            </a:r>
          </a:p>
          <a:p>
            <a:r>
              <a:rPr lang="en-US" dirty="0"/>
              <a:t>2019-01-06 15:02:54 UTC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76132"/>
          <a:stretch/>
        </p:blipFill>
        <p:spPr>
          <a:xfrm>
            <a:off x="1406943" y="2205318"/>
            <a:ext cx="10448190" cy="1228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306" y="2328269"/>
            <a:ext cx="276112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review download folder</a:t>
            </a:r>
          </a:p>
          <a:p>
            <a:r>
              <a:rPr lang="en-US" dirty="0"/>
              <a:t>2019-01-06 14:49:40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11021761" y="6739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8260115" y="2619851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089075">
            <a:off x="7865668" y="548144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9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10" y="5039101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770" y="4198605"/>
            <a:ext cx="416798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Command Prompt with Copy command: </a:t>
            </a:r>
          </a:p>
          <a:p>
            <a:r>
              <a:rPr lang="en-US" dirty="0"/>
              <a:t>2019-01-06 15:06:011 UTC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132"/>
          <a:stretch/>
        </p:blipFill>
        <p:spPr>
          <a:xfrm>
            <a:off x="1399706" y="2790191"/>
            <a:ext cx="10448190" cy="12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8" y="93856"/>
            <a:ext cx="7615516" cy="194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771" y="93856"/>
            <a:ext cx="3459770" cy="6502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USB assigned to F volume</a:t>
            </a:r>
          </a:p>
          <a:p>
            <a:r>
              <a:rPr lang="en-US" dirty="0"/>
              <a:t>2019-01-06 15:03:06 UTC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165" y="2010509"/>
            <a:ext cx="340537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review download folder: 2019-01-06 15:04:40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8206327" y="177557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5481056" y="346218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089075">
            <a:off x="10662656" y="56890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71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4683189"/>
              </p:ext>
            </p:extLst>
          </p:nvPr>
        </p:nvGraphicFramePr>
        <p:xfrm>
          <a:off x="821763" y="1515035"/>
          <a:ext cx="10814425" cy="377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046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folder is deleted, the correspondent </a:t>
            </a:r>
            <a:r>
              <a:rPr lang="en-US" dirty="0" err="1"/>
              <a:t>ShellBag</a:t>
            </a:r>
            <a:r>
              <a:rPr lang="en-US" dirty="0"/>
              <a:t> registry keys and values will not be removed. </a:t>
            </a:r>
          </a:p>
          <a:p>
            <a:r>
              <a:rPr lang="en-US" dirty="0"/>
              <a:t>However, several tools have been developed to remove the </a:t>
            </a:r>
            <a:r>
              <a:rPr lang="en-US" dirty="0" err="1"/>
              <a:t>ShellBag</a:t>
            </a:r>
            <a:r>
              <a:rPr lang="en-US" dirty="0"/>
              <a:t> information from the registry.</a:t>
            </a:r>
          </a:p>
        </p:txBody>
      </p:sp>
    </p:spTree>
    <p:extLst>
      <p:ext uri="{BB962C8B-B14F-4D97-AF65-F5344CB8AC3E}">
        <p14:creationId xmlns:p14="http://schemas.microsoft.com/office/powerpoint/2010/main" val="17889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Suspect and Accounts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0" y="1318873"/>
            <a:ext cx="1205005" cy="1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Post-Investigation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60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Windows 7 password?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password hashes from memory</a:t>
            </a:r>
          </a:p>
          <a:p>
            <a:r>
              <a:rPr lang="en-US" dirty="0"/>
              <a:t>Using </a:t>
            </a:r>
            <a:r>
              <a:rPr lang="en-US" i="1" dirty="0"/>
              <a:t>John the Ripper </a:t>
            </a:r>
            <a:r>
              <a:rPr lang="en-US" dirty="0"/>
              <a:t>to crack password </a:t>
            </a:r>
          </a:p>
          <a:p>
            <a:pPr lvl="1"/>
            <a:r>
              <a:rPr lang="en-US" dirty="0"/>
              <a:t>John the Ripper is a free password cracking software tool. </a:t>
            </a:r>
          </a:p>
          <a:p>
            <a:pPr lvl="1"/>
            <a:r>
              <a:rPr lang="en-US" i="1" dirty="0" err="1"/>
              <a:t>password.lst</a:t>
            </a:r>
            <a:r>
              <a:rPr lang="en-US" dirty="0"/>
              <a:t> is the default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1969832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5" y="1313510"/>
            <a:ext cx="10110284" cy="183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8517" y="3151743"/>
            <a:ext cx="519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your VM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IEUser</a:t>
            </a:r>
            <a:r>
              <a:rPr lang="en-US" dirty="0"/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is "Passw0rd!"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3375" y="687465"/>
            <a:ext cx="18614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Dump NTLM hash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5" y="4288874"/>
            <a:ext cx="7737864" cy="182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75" y="3734876"/>
            <a:ext cx="36157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 dirty="0" err="1"/>
              <a:t>IEUser’s</a:t>
            </a:r>
            <a:r>
              <a:rPr lang="en-US" dirty="0"/>
              <a:t> password hash to a file</a:t>
            </a:r>
          </a:p>
        </p:txBody>
      </p:sp>
    </p:spTree>
    <p:extLst>
      <p:ext uri="{BB962C8B-B14F-4D97-AF65-F5344CB8AC3E}">
        <p14:creationId xmlns:p14="http://schemas.microsoft.com/office/powerpoint/2010/main" val="2472606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38" y="1003880"/>
            <a:ext cx="7157252" cy="1011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6562" y="985566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 the location of John’s default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password.lst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0915" y="1461192"/>
            <a:ext cx="131389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/</a:t>
            </a:r>
            <a:r>
              <a:rPr lang="en-US" sz="1400" dirty="0"/>
              <a:t>: root </a:t>
            </a:r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/>
              <a:t>: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838" y="2364571"/>
            <a:ext cx="7968954" cy="389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62" y="2386079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Search passwords contain the string “pass” ignore case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2527" y="3808520"/>
            <a:ext cx="14156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i: ignore case</a:t>
            </a:r>
          </a:p>
        </p:txBody>
      </p:sp>
    </p:spTree>
    <p:extLst>
      <p:ext uri="{BB962C8B-B14F-4D97-AF65-F5344CB8AC3E}">
        <p14:creationId xmlns:p14="http://schemas.microsoft.com/office/powerpoint/2010/main" val="238406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813420"/>
            <a:ext cx="9388875" cy="54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690" y="1252231"/>
            <a:ext cx="63611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You can add a new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to the dictionary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3461170"/>
            <a:ext cx="7275269" cy="1607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90" y="2877009"/>
            <a:ext cx="71052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/>
              <a:t>” has been added to the dictionary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8128" y="1836392"/>
            <a:ext cx="142160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Need root privilege </a:t>
            </a:r>
          </a:p>
        </p:txBody>
      </p:sp>
    </p:spTree>
    <p:extLst>
      <p:ext uri="{BB962C8B-B14F-4D97-AF65-F5344CB8AC3E}">
        <p14:creationId xmlns:p14="http://schemas.microsoft.com/office/powerpoint/2010/main" val="4128872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" y="1898552"/>
            <a:ext cx="10822872" cy="3364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415" y="1351280"/>
            <a:ext cx="23336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err="1"/>
              <a:t>IEUser’s</a:t>
            </a:r>
            <a:r>
              <a:rPr lang="en-US" dirty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3944858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Other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76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download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0596"/>
            <a:ext cx="8981939" cy="187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93458"/>
            <a:ext cx="7967225" cy="1798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92325"/>
            <a:ext cx="20058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Clone a plugin repo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4071434"/>
            <a:ext cx="2648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downloaded plugins</a:t>
            </a:r>
          </a:p>
        </p:txBody>
      </p:sp>
    </p:spTree>
    <p:extLst>
      <p:ext uri="{BB962C8B-B14F-4D97-AF65-F5344CB8AC3E}">
        <p14:creationId xmlns:p14="http://schemas.microsoft.com/office/powerpoint/2010/main" val="3967338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chrome history?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3" y="2321356"/>
            <a:ext cx="10330831" cy="1488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188" y="1690688"/>
            <a:ext cx="22701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Plugins may not work!</a:t>
            </a:r>
          </a:p>
        </p:txBody>
      </p:sp>
    </p:spTree>
    <p:extLst>
      <p:ext uri="{BB962C8B-B14F-4D97-AF65-F5344CB8AC3E}">
        <p14:creationId xmlns:p14="http://schemas.microsoft.com/office/powerpoint/2010/main" val="1113689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https://www.forwarddefense.com/pdfs/Memory-Analysis-with-Volatility.pdf</a:t>
            </a:r>
          </a:p>
          <a:p>
            <a:r>
              <a:rPr lang="en-US" dirty="0">
                <a:hlinkClick r:id="rId3"/>
              </a:rPr>
              <a:t>https://www.andreafortuna.org/2017/07/31/volatility-my-own-cheatsheet-part-6-windows-registry/</a:t>
            </a:r>
            <a:endParaRPr lang="en-US" dirty="0"/>
          </a:p>
          <a:p>
            <a:r>
              <a:rPr lang="en-US" dirty="0">
                <a:hlinkClick r:id="rId4"/>
              </a:rPr>
              <a:t>http://www.mrtweaks.com/regedit.htm</a:t>
            </a:r>
            <a:endParaRPr lang="en-US" dirty="0"/>
          </a:p>
          <a:p>
            <a:r>
              <a:rPr lang="en-US" dirty="0">
                <a:hlinkClick r:id="rId5"/>
              </a:rPr>
              <a:t>https://tweaklibrary.com/what-are-registry-root-keys/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https://docs.microsoft.com/en-us/windows-hardware/drivers/usbcon/usb-device-specific-registry-settings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https://docs.microsoft.com/en-us/windows-hardware/drivers/install/standard-usb-identifiers</a:t>
            </a:r>
            <a:endParaRPr lang="en-US" dirty="0"/>
          </a:p>
          <a:p>
            <a:r>
              <a:rPr lang="en-US" dirty="0">
                <a:hlinkClick r:id="rId8"/>
              </a:rPr>
              <a:t>https://www.forensicfocus.com/forums/general/usbstor-registry-entries-windows-7/</a:t>
            </a:r>
            <a:endParaRPr lang="en-US" dirty="0"/>
          </a:p>
          <a:p>
            <a:r>
              <a:rPr lang="en-US" dirty="0">
                <a:hlinkClick r:id="rId9"/>
              </a:rPr>
              <a:t>https://docs.microsoft.com/en-us/windows-hardware/drivers/install/instance-ids</a:t>
            </a:r>
            <a:endParaRPr lang="en-US" dirty="0"/>
          </a:p>
          <a:p>
            <a:r>
              <a:rPr lang="en-US" dirty="0">
                <a:hlinkClick r:id="rId10"/>
              </a:rPr>
              <a:t>http://techexe.net/computer-fundamentals/</a:t>
            </a:r>
            <a:endParaRPr lang="en-US" dirty="0"/>
          </a:p>
          <a:p>
            <a:r>
              <a:rPr lang="en-US" dirty="0">
                <a:hlinkClick r:id="rId11"/>
              </a:rPr>
              <a:t>https://docs.microsoft.com/en-us/windows-hardware/drivers/install/device-identification-strings</a:t>
            </a:r>
            <a:endParaRPr lang="en-US" dirty="0"/>
          </a:p>
          <a:p>
            <a:r>
              <a:rPr lang="en-US" dirty="0">
                <a:hlinkClick r:id="rId12"/>
              </a:rPr>
              <a:t>https://kuscholarworks.ku.edu/bitstream/handle/1808/19390/Kang_ku_0099M_14318_DATA_1.pdf;jsessionid=8069E32208405DF2EC49129DDE02DF4D?sequence=1</a:t>
            </a:r>
            <a:endParaRPr lang="en-US" dirty="0"/>
          </a:p>
          <a:p>
            <a:r>
              <a:rPr lang="en-US" dirty="0"/>
              <a:t>http://what-when-how.com/windows-forensic-analysis/registry-analysis-windows-forensic-analysis-part-5/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was using the device?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7502"/>
            <a:ext cx="10440823" cy="4254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2395" y="3011088"/>
            <a:ext cx="56178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t"/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=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HK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EY_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U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SERS \&lt;SID&gt; (linked to by HKEY_CURRENT_USER)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2395" y="3724831"/>
            <a:ext cx="610353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SID: Security Identifier: a unique,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3" tooltip="Immutable object"/>
              </a:rPr>
              <a:t>immutable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identifier of a user, user group, or other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Security principal"/>
              </a:rPr>
              <a:t>security principal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can change names but not SID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2395" y="2035099"/>
            <a:ext cx="515506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Physical file location = {</a:t>
            </a:r>
            <a:r>
              <a:rPr lang="en-US" dirty="0" err="1"/>
              <a:t>subkeys</a:t>
            </a:r>
            <a:r>
              <a:rPr lang="en-US" dirty="0"/>
              <a:t> of active user profile}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98240" y="2219765"/>
            <a:ext cx="1310640" cy="337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8120" y="2466691"/>
            <a:ext cx="50800" cy="544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8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10058</TotalTime>
  <Words>3876</Words>
  <Application>Microsoft Office PowerPoint</Application>
  <PresentationFormat>Widescreen</PresentationFormat>
  <Paragraphs>462</Paragraphs>
  <Slides>89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AdvTT5ada87cc</vt:lpstr>
      <vt:lpstr>AdvTTec369687</vt:lpstr>
      <vt:lpstr>AdvTTeeee58d9.B</vt:lpstr>
      <vt:lpstr>Helvetica Neue</vt:lpstr>
      <vt:lpstr>Poppins</vt:lpstr>
      <vt:lpstr>PT Sans</vt:lpstr>
      <vt:lpstr>Arial</vt:lpstr>
      <vt:lpstr>Arial</vt:lpstr>
      <vt:lpstr>Calibri</vt:lpstr>
      <vt:lpstr>Calibri Light</vt:lpstr>
      <vt:lpstr>Roboto</vt:lpstr>
      <vt:lpstr>Segoe UI</vt:lpstr>
      <vt:lpstr>Times New Roman</vt:lpstr>
      <vt:lpstr>Office Theme</vt:lpstr>
      <vt:lpstr>Memory Forensics  </vt:lpstr>
      <vt:lpstr>Pre-investigation</vt:lpstr>
      <vt:lpstr>How to install Volatility 2?</vt:lpstr>
      <vt:lpstr>If the installation failed </vt:lpstr>
      <vt:lpstr>Where to download the memory image for investigations?</vt:lpstr>
      <vt:lpstr>How to identify the image profile?</vt:lpstr>
      <vt:lpstr>Investigation</vt:lpstr>
      <vt:lpstr>Understand the Suspect and Accounts</vt:lpstr>
      <vt:lpstr>Who was using the device?</vt:lpstr>
      <vt:lpstr>Who are associated with the device?</vt:lpstr>
      <vt:lpstr>PowerPoint Presentation</vt:lpstr>
      <vt:lpstr>Who has SID= S-1-5-21-1716914095-909560446-1177810406-1002? </vt:lpstr>
      <vt:lpstr>PowerPoint Presentation</vt:lpstr>
      <vt:lpstr>Who is the default logon user?</vt:lpstr>
      <vt:lpstr>PowerPoint Presentation</vt:lpstr>
      <vt:lpstr>It is the time to review Registry</vt:lpstr>
      <vt:lpstr>HKEY_USERS (HKU)</vt:lpstr>
      <vt:lpstr>HKEY_CURRENT_USER (HKCU)</vt:lpstr>
      <vt:lpstr>HKEY_LOCAL_MACHINE (HKLM)</vt:lpstr>
      <vt:lpstr>HKEY_CURRENT_CONFIG (HKCC)</vt:lpstr>
      <vt:lpstr>Understand the Suspect’s PC</vt:lpstr>
      <vt:lpstr>Motherboard layout</vt:lpstr>
      <vt:lpstr>Where to find CPU of the Suspect’s PC?</vt:lpstr>
      <vt:lpstr>PowerPoint Presentation</vt:lpstr>
      <vt:lpstr>How to find CPU of the Suspect’s PC?</vt:lpstr>
      <vt:lpstr>How to find other PC system information?</vt:lpstr>
      <vt:lpstr>How PC enumerates devices on its bus?</vt:lpstr>
      <vt:lpstr>Where the enumerated devices Infor saved?</vt:lpstr>
      <vt:lpstr>How to enumerated devices? </vt:lpstr>
      <vt:lpstr>How Windows install device drivers?</vt:lpstr>
      <vt:lpstr>How to find devices connected to PCI?</vt:lpstr>
      <vt:lpstr>PowerPoint Presentation</vt:lpstr>
      <vt:lpstr>What is the name of suspect’s device?</vt:lpstr>
      <vt:lpstr>Network Forensics</vt:lpstr>
      <vt:lpstr>Are there suspicious IPs (processes) connect to the PC?</vt:lpstr>
      <vt:lpstr>Which program that was connected to this suspicious IP address?</vt:lpstr>
      <vt:lpstr>Which program that was connected to this suspicious IP address?</vt:lpstr>
      <vt:lpstr>PowerPoint Presentation</vt:lpstr>
      <vt:lpstr>Investigate Command History</vt:lpstr>
      <vt:lpstr>Did the suspect use commands to copy files?</vt:lpstr>
      <vt:lpstr>When these commands are executed?</vt:lpstr>
      <vt:lpstr>An alternate method to search command history</vt:lpstr>
      <vt:lpstr>PowerPoint Presentation</vt:lpstr>
      <vt:lpstr>Investigate Suspect’s USB</vt:lpstr>
      <vt:lpstr>How a PC recognizes a USB?</vt:lpstr>
      <vt:lpstr>Generated registry keys can be used as  evidence chain</vt:lpstr>
      <vt:lpstr>Show a USB was attached to a PC</vt:lpstr>
      <vt:lpstr>What is a Device interface GUID?</vt:lpstr>
      <vt:lpstr>PowerPoint Presentation</vt:lpstr>
      <vt:lpstr>PowerPoint Presentation</vt:lpstr>
      <vt:lpstr>Other Useful disk interfaces (1)</vt:lpstr>
      <vt:lpstr>Other Useful disk interfaces (2)</vt:lpstr>
      <vt:lpstr>PowerPoint Presentation</vt:lpstr>
      <vt:lpstr>PowerPoint Presentation</vt:lpstr>
      <vt:lpstr>Verify USBTOR subkey and timestamp</vt:lpstr>
      <vt:lpstr>How to find Vendor ID and Product ID?</vt:lpstr>
      <vt:lpstr>What is the Instance ID of USB?</vt:lpstr>
      <vt:lpstr>What is the friendly name of the USB?</vt:lpstr>
      <vt:lpstr>PowerPoint Presentation</vt:lpstr>
      <vt:lpstr>Which drive letter does the USB was assigned to?</vt:lpstr>
      <vt:lpstr>PowerPoint Presentation</vt:lpstr>
      <vt:lpstr>Who did mount F volume to PC?</vt:lpstr>
      <vt:lpstr>When the USB Last Attached to PC?</vt:lpstr>
      <vt:lpstr>USB Evidence Source List</vt:lpstr>
      <vt:lpstr>Investigate Internet History</vt:lpstr>
      <vt:lpstr>Did the suspect use Internet Explore?</vt:lpstr>
      <vt:lpstr>Are there any activates in 2019? No</vt:lpstr>
      <vt:lpstr>Investigate File Explorer History</vt:lpstr>
      <vt:lpstr>What are Shellbags?</vt:lpstr>
      <vt:lpstr>What are registry keys that shellbags are structured from?</vt:lpstr>
      <vt:lpstr>How shellbags are structured?</vt:lpstr>
      <vt:lpstr>Are there any folder access activities on 2019-01-06?</vt:lpstr>
      <vt:lpstr>What are folder access activities on 2019-01-06?</vt:lpstr>
      <vt:lpstr>PowerPoint Presentation</vt:lpstr>
      <vt:lpstr>Timeline Analysis </vt:lpstr>
      <vt:lpstr>PowerPoint Presentation</vt:lpstr>
      <vt:lpstr>PowerPoint Presentation</vt:lpstr>
      <vt:lpstr>PowerPoint Presentation</vt:lpstr>
      <vt:lpstr>Note</vt:lpstr>
      <vt:lpstr>Post-Investigation</vt:lpstr>
      <vt:lpstr>What is Windows 7 password?</vt:lpstr>
      <vt:lpstr>PowerPoint Presentation</vt:lpstr>
      <vt:lpstr>PowerPoint Presentation</vt:lpstr>
      <vt:lpstr>PowerPoint Presentation</vt:lpstr>
      <vt:lpstr>PowerPoint Presentation</vt:lpstr>
      <vt:lpstr>Try Other Plugins</vt:lpstr>
      <vt:lpstr>How to download plugins</vt:lpstr>
      <vt:lpstr>How to find chrome history?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805</cp:revision>
  <dcterms:created xsi:type="dcterms:W3CDTF">2020-09-14T14:43:27Z</dcterms:created>
  <dcterms:modified xsi:type="dcterms:W3CDTF">2021-05-06T21:19:32Z</dcterms:modified>
</cp:coreProperties>
</file>